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2" r:id="rId2"/>
    <p:sldMasterId id="2147483652" r:id="rId3"/>
  </p:sldMasterIdLst>
  <p:notesMasterIdLst>
    <p:notesMasterId r:id="rId36"/>
  </p:notesMasterIdLst>
  <p:sldIdLst>
    <p:sldId id="257" r:id="rId4"/>
    <p:sldId id="260" r:id="rId5"/>
    <p:sldId id="279" r:id="rId6"/>
    <p:sldId id="296" r:id="rId7"/>
    <p:sldId id="297" r:id="rId8"/>
    <p:sldId id="280" r:id="rId9"/>
    <p:sldId id="262" r:id="rId10"/>
    <p:sldId id="302" r:id="rId11"/>
    <p:sldId id="281" r:id="rId12"/>
    <p:sldId id="283" r:id="rId13"/>
    <p:sldId id="304" r:id="rId14"/>
    <p:sldId id="303" r:id="rId15"/>
    <p:sldId id="299" r:id="rId16"/>
    <p:sldId id="311" r:id="rId17"/>
    <p:sldId id="310" r:id="rId18"/>
    <p:sldId id="312" r:id="rId19"/>
    <p:sldId id="282" r:id="rId20"/>
    <p:sldId id="294" r:id="rId21"/>
    <p:sldId id="305" r:id="rId22"/>
    <p:sldId id="268" r:id="rId23"/>
    <p:sldId id="306" r:id="rId24"/>
    <p:sldId id="300" r:id="rId25"/>
    <p:sldId id="314" r:id="rId26"/>
    <p:sldId id="313" r:id="rId27"/>
    <p:sldId id="315" r:id="rId28"/>
    <p:sldId id="298" r:id="rId29"/>
    <p:sldId id="307" r:id="rId30"/>
    <p:sldId id="308" r:id="rId31"/>
    <p:sldId id="309" r:id="rId32"/>
    <p:sldId id="301" r:id="rId33"/>
    <p:sldId id="271" r:id="rId34"/>
    <p:sldId id="2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C"/>
    <a:srgbClr val="E1816E"/>
    <a:srgbClr val="D03936"/>
    <a:srgbClr val="94DD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4"/>
    <p:restoredTop sz="96327"/>
  </p:normalViewPr>
  <p:slideViewPr>
    <p:cSldViewPr snapToGrid="0" snapToObjects="1">
      <p:cViewPr>
        <p:scale>
          <a:sx n="125" d="100"/>
          <a:sy n="125" d="100"/>
        </p:scale>
        <p:origin x="-8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47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B021-543F-964C-AC1A-CDD850637EB2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67A9-98A6-F64F-8E56-E8B63D83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0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11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7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39C75E9-3C84-5248-A1DF-3A4D5E82792D}"/>
              </a:ext>
            </a:extLst>
          </p:cNvPr>
          <p:cNvSpPr/>
          <p:nvPr userDrawn="1"/>
        </p:nvSpPr>
        <p:spPr>
          <a:xfrm>
            <a:off x="3275016" y="4203221"/>
            <a:ext cx="1668811" cy="116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268F7F97-2C6C-E04B-8367-8180EF180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477" y="1329847"/>
            <a:ext cx="8643045" cy="1513251"/>
          </a:xfrm>
        </p:spPr>
        <p:txBody>
          <a:bodyPr anchor="b"/>
          <a:lstStyle>
            <a:lvl1pPr>
              <a:defRPr spc="1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1C93CB9-9137-7943-A9B2-437FCB17249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4477" y="4203221"/>
            <a:ext cx="1160462" cy="1160462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207CC8F2-84CB-CB49-BD5E-3DF9BB618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426" y="4434996"/>
            <a:ext cx="3285440" cy="360937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C17ECC45-6FF5-4945-B6B6-C93E89B07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6426" y="4878342"/>
            <a:ext cx="3285440" cy="360937"/>
          </a:xfrm>
        </p:spPr>
        <p:txBody>
          <a:bodyPr>
            <a:normAutofit/>
          </a:bodyPr>
          <a:lstStyle>
            <a:lvl1pPr>
              <a:defRPr sz="1400" spc="100" baseline="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Presenters Title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1C5DA52-33FB-4842-A7D3-0A4110A85EF7}"/>
              </a:ext>
            </a:extLst>
          </p:cNvPr>
          <p:cNvCxnSpPr>
            <a:cxnSpLocks/>
          </p:cNvCxnSpPr>
          <p:nvPr userDrawn="1"/>
        </p:nvCxnSpPr>
        <p:spPr>
          <a:xfrm>
            <a:off x="3183647" y="3842285"/>
            <a:ext cx="7330185" cy="0"/>
          </a:xfrm>
          <a:prstGeom prst="line">
            <a:avLst/>
          </a:prstGeom>
          <a:ln w="15875">
            <a:solidFill>
              <a:srgbClr val="94D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7">
            <a:extLst>
              <a:ext uri="{FF2B5EF4-FFF2-40B4-BE49-F238E27FC236}">
                <a16:creationId xmlns="" xmlns:a16="http://schemas.microsoft.com/office/drawing/2014/main" id="{6B5A8135-B004-F34C-8B1B-B5ADB1EDE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77" y="3726946"/>
            <a:ext cx="1409170" cy="360936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="" xmlns:a16="http://schemas.microsoft.com/office/drawing/2014/main" id="{4EFC3191-285C-BB45-9323-FC865F2C9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4477" y="2926827"/>
            <a:ext cx="8671622" cy="550670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F349504E-A650-AF4D-8BFE-ED5E761CE5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5016" y="4203222"/>
            <a:ext cx="1668811" cy="1160461"/>
          </a:xfr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54710B-2A59-614C-A7E2-EE46AD7DD962}"/>
              </a:ext>
            </a:extLst>
          </p:cNvPr>
          <p:cNvGrpSpPr/>
          <p:nvPr userDrawn="1"/>
        </p:nvGrpSpPr>
        <p:grpSpPr>
          <a:xfrm>
            <a:off x="3989466" y="319852"/>
            <a:ext cx="4213066" cy="897186"/>
            <a:chOff x="5183942" y="319852"/>
            <a:chExt cx="4213066" cy="89718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C3243AA-A0AB-064D-B20A-ABAF26D2C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83942" y="319852"/>
              <a:ext cx="1824113" cy="897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5645F28C-FDAE-DF44-9AC2-D467816BA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6724" y="427220"/>
              <a:ext cx="1730284" cy="753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79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52AF7B-3DAD-7241-9EA2-9B9F6EF762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0586" y="35510"/>
            <a:ext cx="4632212" cy="67858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BA5D5B55-3BF0-D042-BF6C-35A828CB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AA5F6D4D-A999-8542-B8C4-8C22ABADA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04855"/>
            <a:ext cx="7931727" cy="20971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3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8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DF575-470A-8A4C-ABE2-C4C86BF98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1135A7F8-62C0-BA49-93C7-8549EA8B1258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="" xmlns:a16="http://schemas.microsoft.com/office/drawing/2014/main" id="{6EF941EF-5A26-A641-AC8A-F4EF8191F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0274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="" xmlns:a16="http://schemas.microsoft.com/office/drawing/2014/main" id="{1C9638AB-5DB3-BA4F-9308-FAAB863A17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0274" y="2630207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="" xmlns:a16="http://schemas.microsoft.com/office/drawing/2014/main" id="{FD90A4C1-DE1C-104F-A57B-A881FDE3A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0274" y="3811893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="" xmlns:a16="http://schemas.microsoft.com/office/drawing/2014/main" id="{9CE95FAF-344C-FE4A-8E09-5468942237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0274" y="5049849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="" xmlns:a16="http://schemas.microsoft.com/office/drawing/2014/main" id="{71E8E099-7EAC-BA44-BD7C-3579CE867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1755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="" xmlns:a16="http://schemas.microsoft.com/office/drawing/2014/main" id="{FFF82D88-2636-FD49-925C-FACC052CF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1755" y="2630207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6" name="Text Placeholder 49">
            <a:extLst>
              <a:ext uri="{FF2B5EF4-FFF2-40B4-BE49-F238E27FC236}">
                <a16:creationId xmlns="" xmlns:a16="http://schemas.microsoft.com/office/drawing/2014/main" id="{EAD3E393-3685-E642-9919-C8750A661C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1755" y="3811893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7" name="Text Placeholder 49">
            <a:extLst>
              <a:ext uri="{FF2B5EF4-FFF2-40B4-BE49-F238E27FC236}">
                <a16:creationId xmlns="" xmlns:a16="http://schemas.microsoft.com/office/drawing/2014/main" id="{B331431C-F9AF-5541-B24F-127F8E319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1755" y="5049849"/>
            <a:ext cx="3705225" cy="69215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373716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8 items – Top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DF575-470A-8A4C-ABE2-C4C86BF98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1135A7F8-62C0-BA49-93C7-8549EA8B1258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="" xmlns:a16="http://schemas.microsoft.com/office/drawing/2014/main" id="{6EF941EF-5A26-A641-AC8A-F4EF8191F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0274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="" xmlns:a16="http://schemas.microsoft.com/office/drawing/2014/main" id="{1C9638AB-5DB3-BA4F-9308-FAAB863A17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0274" y="2630207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="" xmlns:a16="http://schemas.microsoft.com/office/drawing/2014/main" id="{FD90A4C1-DE1C-104F-A57B-A881FDE3A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0274" y="3811893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="" xmlns:a16="http://schemas.microsoft.com/office/drawing/2014/main" id="{9CE95FAF-344C-FE4A-8E09-5468942237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0274" y="5049849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="" xmlns:a16="http://schemas.microsoft.com/office/drawing/2014/main" id="{71E8E099-7EAC-BA44-BD7C-3579CE867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1755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="" xmlns:a16="http://schemas.microsoft.com/office/drawing/2014/main" id="{FFF82D88-2636-FD49-925C-FACC052CF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1755" y="2630207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6" name="Text Placeholder 49">
            <a:extLst>
              <a:ext uri="{FF2B5EF4-FFF2-40B4-BE49-F238E27FC236}">
                <a16:creationId xmlns="" xmlns:a16="http://schemas.microsoft.com/office/drawing/2014/main" id="{EAD3E393-3685-E642-9919-C8750A661C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1755" y="3811893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7" name="Text Placeholder 49">
            <a:extLst>
              <a:ext uri="{FF2B5EF4-FFF2-40B4-BE49-F238E27FC236}">
                <a16:creationId xmlns="" xmlns:a16="http://schemas.microsoft.com/office/drawing/2014/main" id="{B331431C-F9AF-5541-B24F-127F8E319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1755" y="5049849"/>
            <a:ext cx="3705225" cy="69215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43F5AEA-9C69-D24C-995F-16D39E78E1C8}"/>
              </a:ext>
            </a:extLst>
          </p:cNvPr>
          <p:cNvGrpSpPr/>
          <p:nvPr userDrawn="1"/>
        </p:nvGrpSpPr>
        <p:grpSpPr>
          <a:xfrm>
            <a:off x="10599725" y="7610"/>
            <a:ext cx="1592274" cy="723909"/>
            <a:chOff x="10599725" y="7610"/>
            <a:chExt cx="1592274" cy="72390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2436C5B-912F-1948-8227-9AB11CC3DD18}"/>
                </a:ext>
              </a:extLst>
            </p:cNvPr>
            <p:cNvSpPr/>
            <p:nvPr userDrawn="1"/>
          </p:nvSpPr>
          <p:spPr>
            <a:xfrm>
              <a:off x="10599725" y="7610"/>
              <a:ext cx="1592274" cy="723909"/>
            </a:xfrm>
            <a:prstGeom prst="rect">
              <a:avLst/>
            </a:prstGeom>
            <a:solidFill>
              <a:srgbClr val="F6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15F2910-404C-9443-8326-43F7004B82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77703" y="103536"/>
              <a:ext cx="1153366" cy="399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24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DF575-470A-8A4C-ABE2-C4C86BF98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1135A7F8-62C0-BA49-93C7-8549EA8B1258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="" xmlns:a16="http://schemas.microsoft.com/office/drawing/2014/main" id="{6EF941EF-5A26-A641-AC8A-F4EF8191F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0274" y="146258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="" xmlns:a16="http://schemas.microsoft.com/office/drawing/2014/main" id="{1C9638AB-5DB3-BA4F-9308-FAAB863A17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0274" y="2991712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="" xmlns:a16="http://schemas.microsoft.com/office/drawing/2014/main" id="{FD90A4C1-DE1C-104F-A57B-A881FDE3A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0274" y="4556168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="" xmlns:a16="http://schemas.microsoft.com/office/drawing/2014/main" id="{9CE95FAF-344C-FE4A-8E09-5468942237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1755" y="1457781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="" xmlns:a16="http://schemas.microsoft.com/office/drawing/2014/main" id="{71E8E099-7EAC-BA44-BD7C-3579CE867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1755" y="2986905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="" xmlns:a16="http://schemas.microsoft.com/office/drawing/2014/main" id="{FFF82D88-2636-FD49-925C-FACC052CF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1755" y="4537294"/>
            <a:ext cx="3705225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17006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DF575-470A-8A4C-ABE2-C4C86BF98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1135A7F8-62C0-BA49-93C7-8549EA8B1258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="" xmlns:a16="http://schemas.microsoft.com/office/drawing/2014/main" id="{6EF941EF-5A26-A641-AC8A-F4EF8191F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0274" y="1462588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="" xmlns:a16="http://schemas.microsoft.com/office/drawing/2014/main" id="{1C9638AB-5DB3-BA4F-9308-FAAB863A17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0274" y="2630207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="" xmlns:a16="http://schemas.microsoft.com/office/drawing/2014/main" id="{FD90A4C1-DE1C-104F-A57B-A881FDE3A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0274" y="3811893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="" xmlns:a16="http://schemas.microsoft.com/office/drawing/2014/main" id="{9CE95FAF-344C-FE4A-8E09-5468942237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0274" y="5049849"/>
            <a:ext cx="9358362" cy="692150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 dirty="0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163048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 –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FAC271-EA48-EF46-9BA8-FD242BDF8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5364" y="1638094"/>
            <a:ext cx="2352676" cy="190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0B0CD0-5CAD-9D44-A7AE-14AB49478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9418" y="1634835"/>
            <a:ext cx="1916029" cy="2039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091E3D-701F-0942-8AA4-C96064641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4097" y="1761920"/>
            <a:ext cx="2039855" cy="1785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B72442-5B7E-1042-89E2-F9A028AFC6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073" y="1777884"/>
            <a:ext cx="2314895" cy="1761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E32351E7-2EE5-4D49-822E-B494FB2DA59D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icture Placeholder 24">
            <a:extLst>
              <a:ext uri="{FF2B5EF4-FFF2-40B4-BE49-F238E27FC236}">
                <a16:creationId xmlns="" xmlns:a16="http://schemas.microsoft.com/office/drawing/2014/main" id="{1AB29919-CF42-A24B-BF1C-AFD9E27B62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84620" y="1777884"/>
            <a:ext cx="1753761" cy="1753761"/>
          </a:xfrm>
          <a:prstGeom prst="ellipse">
            <a:avLst/>
          </a:pr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="" xmlns:a16="http://schemas.microsoft.com/office/drawing/2014/main" id="{199DDDA5-86C0-BB48-A1A5-378EEC4A0FC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808017" y="1761920"/>
            <a:ext cx="1785687" cy="1785687"/>
          </a:xfrm>
          <a:prstGeom prst="ellips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4">
            <a:extLst>
              <a:ext uri="{FF2B5EF4-FFF2-40B4-BE49-F238E27FC236}">
                <a16:creationId xmlns="" xmlns:a16="http://schemas.microsoft.com/office/drawing/2014/main" id="{993EAC2D-9DF6-1745-8B1C-F4F3981FCE6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649418" y="1760385"/>
            <a:ext cx="1783080" cy="1783080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="" xmlns:a16="http://schemas.microsoft.com/office/drawing/2014/main" id="{FE3F576E-09D3-A54C-9B21-866EE695257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412060" y="1760384"/>
            <a:ext cx="1781411" cy="1781411"/>
          </a:xfrm>
          <a:prstGeom prst="ellipse">
            <a:avLst/>
          </a:prstGeom>
          <a:ln w="127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="" xmlns:a16="http://schemas.microsoft.com/office/drawing/2014/main" id="{1177738C-5F4F-E145-8436-6722DF4B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573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0360E718-52C9-7944-9C74-4421AF786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6135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49">
            <a:extLst>
              <a:ext uri="{FF2B5EF4-FFF2-40B4-BE49-F238E27FC236}">
                <a16:creationId xmlns="" xmlns:a16="http://schemas.microsoft.com/office/drawing/2014/main" id="{90FADB16-4043-9246-A615-5D758796DB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698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49">
            <a:extLst>
              <a:ext uri="{FF2B5EF4-FFF2-40B4-BE49-F238E27FC236}">
                <a16:creationId xmlns="" xmlns:a16="http://schemas.microsoft.com/office/drawing/2014/main" id="{8BA05728-7991-9E40-ACB3-94A6951F89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6854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="" xmlns:a16="http://schemas.microsoft.com/office/drawing/2014/main" id="{E6FDD895-8D8A-DC4B-9D79-36BB2761F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573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49">
            <a:extLst>
              <a:ext uri="{FF2B5EF4-FFF2-40B4-BE49-F238E27FC236}">
                <a16:creationId xmlns="" xmlns:a16="http://schemas.microsoft.com/office/drawing/2014/main" id="{FC27FA30-C383-0A41-B889-E76F23979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6135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="" xmlns:a16="http://schemas.microsoft.com/office/drawing/2014/main" id="{4711BC8E-4784-5B40-BBC8-BC7F018D5E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8698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49">
            <a:extLst>
              <a:ext uri="{FF2B5EF4-FFF2-40B4-BE49-F238E27FC236}">
                <a16:creationId xmlns="" xmlns:a16="http://schemas.microsoft.com/office/drawing/2014/main" id="{56F27B77-A3E6-1B4D-BEB0-565963E09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6854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45FBE75-72A9-3243-B7B9-31E8B4CFD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040"/>
          <a:stretch/>
        </p:blipFill>
        <p:spPr>
          <a:xfrm>
            <a:off x="10439234" y="950976"/>
            <a:ext cx="1720397" cy="5371958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65460B-45B8-3A43-A7D8-B167753790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0" y="0"/>
            <a:ext cx="1720397" cy="63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 – 4 people –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FAC271-EA48-EF46-9BA8-FD242BDF8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5364" y="1638094"/>
            <a:ext cx="2352676" cy="190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0B0CD0-5CAD-9D44-A7AE-14AB49478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9418" y="1634835"/>
            <a:ext cx="1916029" cy="2039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091E3D-701F-0942-8AA4-C96064641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4097" y="1761920"/>
            <a:ext cx="2039855" cy="1785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B72442-5B7E-1042-89E2-F9A028AFC6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073" y="1777884"/>
            <a:ext cx="2314895" cy="1761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E32351E7-2EE5-4D49-822E-B494FB2DA59D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icture Placeholder 24">
            <a:extLst>
              <a:ext uri="{FF2B5EF4-FFF2-40B4-BE49-F238E27FC236}">
                <a16:creationId xmlns="" xmlns:a16="http://schemas.microsoft.com/office/drawing/2014/main" id="{1AB29919-CF42-A24B-BF1C-AFD9E27B62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84620" y="1777884"/>
            <a:ext cx="1753761" cy="1753761"/>
          </a:xfrm>
          <a:prstGeom prst="ellipse">
            <a:avLst/>
          </a:pr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="" xmlns:a16="http://schemas.microsoft.com/office/drawing/2014/main" id="{199DDDA5-86C0-BB48-A1A5-378EEC4A0FC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808017" y="1761920"/>
            <a:ext cx="1785687" cy="1785687"/>
          </a:xfrm>
          <a:prstGeom prst="ellips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4">
            <a:extLst>
              <a:ext uri="{FF2B5EF4-FFF2-40B4-BE49-F238E27FC236}">
                <a16:creationId xmlns="" xmlns:a16="http://schemas.microsoft.com/office/drawing/2014/main" id="{993EAC2D-9DF6-1745-8B1C-F4F3981FCE6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649418" y="1760385"/>
            <a:ext cx="1783080" cy="1783080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="" xmlns:a16="http://schemas.microsoft.com/office/drawing/2014/main" id="{FE3F576E-09D3-A54C-9B21-866EE695257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412060" y="1760384"/>
            <a:ext cx="1781411" cy="1781411"/>
          </a:xfrm>
          <a:prstGeom prst="ellipse">
            <a:avLst/>
          </a:prstGeom>
          <a:ln w="127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="" xmlns:a16="http://schemas.microsoft.com/office/drawing/2014/main" id="{1177738C-5F4F-E145-8436-6722DF4B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573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0360E718-52C9-7944-9C74-4421AF786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6135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49">
            <a:extLst>
              <a:ext uri="{FF2B5EF4-FFF2-40B4-BE49-F238E27FC236}">
                <a16:creationId xmlns="" xmlns:a16="http://schemas.microsoft.com/office/drawing/2014/main" id="{90FADB16-4043-9246-A615-5D758796DB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698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49">
            <a:extLst>
              <a:ext uri="{FF2B5EF4-FFF2-40B4-BE49-F238E27FC236}">
                <a16:creationId xmlns="" xmlns:a16="http://schemas.microsoft.com/office/drawing/2014/main" id="{8BA05728-7991-9E40-ACB3-94A6951F89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6854" y="3924621"/>
            <a:ext cx="2328823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="" xmlns:a16="http://schemas.microsoft.com/office/drawing/2014/main" id="{E6FDD895-8D8A-DC4B-9D79-36BB2761F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573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49">
            <a:extLst>
              <a:ext uri="{FF2B5EF4-FFF2-40B4-BE49-F238E27FC236}">
                <a16:creationId xmlns="" xmlns:a16="http://schemas.microsoft.com/office/drawing/2014/main" id="{FC27FA30-C383-0A41-B889-E76F23979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6135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="" xmlns:a16="http://schemas.microsoft.com/office/drawing/2014/main" id="{4711BC8E-4784-5B40-BBC8-BC7F018D5E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8698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49">
            <a:extLst>
              <a:ext uri="{FF2B5EF4-FFF2-40B4-BE49-F238E27FC236}">
                <a16:creationId xmlns="" xmlns:a16="http://schemas.microsoft.com/office/drawing/2014/main" id="{56F27B77-A3E6-1B4D-BEB0-565963E09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6854" y="4296094"/>
            <a:ext cx="2328823" cy="1461239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45FBE75-72A9-3243-B7B9-31E8B4CFD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040"/>
          <a:stretch/>
        </p:blipFill>
        <p:spPr>
          <a:xfrm>
            <a:off x="10439234" y="950976"/>
            <a:ext cx="1720397" cy="5371958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65460B-45B8-3A43-A7D8-B167753790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0" y="0"/>
            <a:ext cx="1720397" cy="63229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6790A4D-AD32-D645-8C93-B5B94B9AF2B3}"/>
              </a:ext>
            </a:extLst>
          </p:cNvPr>
          <p:cNvGrpSpPr/>
          <p:nvPr userDrawn="1"/>
        </p:nvGrpSpPr>
        <p:grpSpPr>
          <a:xfrm>
            <a:off x="10599725" y="7610"/>
            <a:ext cx="1592274" cy="723909"/>
            <a:chOff x="10599725" y="7610"/>
            <a:chExt cx="1592274" cy="723909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58ED80F2-5156-BD46-AD9A-E50423A6D034}"/>
                </a:ext>
              </a:extLst>
            </p:cNvPr>
            <p:cNvSpPr/>
            <p:nvPr userDrawn="1"/>
          </p:nvSpPr>
          <p:spPr>
            <a:xfrm>
              <a:off x="10599725" y="7610"/>
              <a:ext cx="1592274" cy="723909"/>
            </a:xfrm>
            <a:prstGeom prst="rect">
              <a:avLst/>
            </a:prstGeom>
            <a:solidFill>
              <a:srgbClr val="F6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20DE808-93BA-F64E-BBCD-3EB0DCCF0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77703" y="103536"/>
              <a:ext cx="1153366" cy="399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85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Slide – 4 people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FAC271-EA48-EF46-9BA8-FD242BDF8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02" y="3597162"/>
            <a:ext cx="2352676" cy="190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0B0CD0-5CAD-9D44-A7AE-14AB49478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966" y="3584083"/>
            <a:ext cx="1916029" cy="2039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091E3D-701F-0942-8AA4-C96064641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4046" y="1287538"/>
            <a:ext cx="2039855" cy="1785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B72442-5B7E-1042-89E2-F9A028AFC6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0108" y="1303502"/>
            <a:ext cx="2314895" cy="1761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E32351E7-2EE5-4D49-822E-B494FB2DA59D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Placeholder 49">
            <a:extLst>
              <a:ext uri="{FF2B5EF4-FFF2-40B4-BE49-F238E27FC236}">
                <a16:creationId xmlns="" xmlns:a16="http://schemas.microsoft.com/office/drawing/2014/main" id="{1177738C-5F4F-E145-8436-6722DF4B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550" y="1788989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="" xmlns:a16="http://schemas.microsoft.com/office/drawing/2014/main" id="{E6FDD895-8D8A-DC4B-9D79-36BB2761F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6550" y="2160462"/>
            <a:ext cx="2328823" cy="624997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45FBE75-72A9-3243-B7B9-31E8B4CFD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3833"/>
          <a:stretch/>
        </p:blipFill>
        <p:spPr>
          <a:xfrm>
            <a:off x="10439234" y="874642"/>
            <a:ext cx="1720397" cy="5448291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65460B-45B8-3A43-A7D8-B167753790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0" y="0"/>
            <a:ext cx="1720397" cy="6322934"/>
          </a:xfrm>
          <a:prstGeom prst="rect">
            <a:avLst/>
          </a:prstGeom>
        </p:spPr>
      </p:pic>
      <p:sp>
        <p:nvSpPr>
          <p:cNvPr id="27" name="Text Placeholder 49">
            <a:extLst>
              <a:ext uri="{FF2B5EF4-FFF2-40B4-BE49-F238E27FC236}">
                <a16:creationId xmlns="" xmlns:a16="http://schemas.microsoft.com/office/drawing/2014/main" id="{15707009-89E2-5249-8CDF-D7D67E5BA3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0110" y="1651475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49">
            <a:extLst>
              <a:ext uri="{FF2B5EF4-FFF2-40B4-BE49-F238E27FC236}">
                <a16:creationId xmlns="" xmlns:a16="http://schemas.microsoft.com/office/drawing/2014/main" id="{9440A3BF-F866-764E-84C4-E1035D4DD7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60110" y="2022948"/>
            <a:ext cx="2328823" cy="762511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="" xmlns:a16="http://schemas.microsoft.com/office/drawing/2014/main" id="{A3746BB0-C51C-CD4C-A6B2-EAF9565154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31655" y="1303500"/>
            <a:ext cx="1753761" cy="1753761"/>
          </a:xfrm>
          <a:prstGeom prst="ellipse">
            <a:avLst/>
          </a:pr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4">
            <a:extLst>
              <a:ext uri="{FF2B5EF4-FFF2-40B4-BE49-F238E27FC236}">
                <a16:creationId xmlns="" xmlns:a16="http://schemas.microsoft.com/office/drawing/2014/main" id="{EEB802D0-E4FE-4D42-B648-0865F1FA0E7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17925" y="3725264"/>
            <a:ext cx="1781411" cy="1781411"/>
          </a:xfrm>
          <a:prstGeom prst="ellipse">
            <a:avLst/>
          </a:prstGeom>
          <a:ln w="127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4">
            <a:extLst>
              <a:ext uri="{FF2B5EF4-FFF2-40B4-BE49-F238E27FC236}">
                <a16:creationId xmlns="" xmlns:a16="http://schemas.microsoft.com/office/drawing/2014/main" id="{E075D0E2-C8DF-C640-B449-CE1DC3792558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27966" y="1289658"/>
            <a:ext cx="1785687" cy="1785687"/>
          </a:xfrm>
          <a:prstGeom prst="ellips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4">
            <a:extLst>
              <a:ext uri="{FF2B5EF4-FFF2-40B4-BE49-F238E27FC236}">
                <a16:creationId xmlns="" xmlns:a16="http://schemas.microsoft.com/office/drawing/2014/main" id="{66A84024-E19F-2A4E-99AF-6CDCB137FD18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630573" y="3712470"/>
            <a:ext cx="1783080" cy="1783080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5" name="Text Placeholder 49">
            <a:extLst>
              <a:ext uri="{FF2B5EF4-FFF2-40B4-BE49-F238E27FC236}">
                <a16:creationId xmlns="" xmlns:a16="http://schemas.microsoft.com/office/drawing/2014/main" id="{CAF58208-40B4-B242-A70E-D64D16C660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6550" y="4109121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49">
            <a:extLst>
              <a:ext uri="{FF2B5EF4-FFF2-40B4-BE49-F238E27FC236}">
                <a16:creationId xmlns="" xmlns:a16="http://schemas.microsoft.com/office/drawing/2014/main" id="{1D9F3BAD-CBFD-9B43-B546-ED0364FBB5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46550" y="4480594"/>
            <a:ext cx="2328823" cy="624997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49">
            <a:extLst>
              <a:ext uri="{FF2B5EF4-FFF2-40B4-BE49-F238E27FC236}">
                <a16:creationId xmlns="" xmlns:a16="http://schemas.microsoft.com/office/drawing/2014/main" id="{12271576-A1C4-3447-8684-DAA3CA23F2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60110" y="3971607"/>
            <a:ext cx="2328823" cy="298688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49">
            <a:extLst>
              <a:ext uri="{FF2B5EF4-FFF2-40B4-BE49-F238E27FC236}">
                <a16:creationId xmlns="" xmlns:a16="http://schemas.microsoft.com/office/drawing/2014/main" id="{821E5978-7D01-C74E-A9CE-E0E07723F4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60110" y="4343080"/>
            <a:ext cx="2328823" cy="762511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84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 –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0B0CD0-5CAD-9D44-A7AE-14AB49478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0303" y="1634835"/>
            <a:ext cx="1916029" cy="2039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091E3D-701F-0942-8AA4-C96064641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4995" y="1761920"/>
            <a:ext cx="2039855" cy="1785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B72442-5B7E-1042-89E2-F9A028AFC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9904" y="1777884"/>
            <a:ext cx="2314895" cy="1761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E32351E7-2EE5-4D49-822E-B494FB2DA59D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icture Placeholder 24">
            <a:extLst>
              <a:ext uri="{FF2B5EF4-FFF2-40B4-BE49-F238E27FC236}">
                <a16:creationId xmlns="" xmlns:a16="http://schemas.microsoft.com/office/drawing/2014/main" id="{1AB29919-CF42-A24B-BF1C-AFD9E27B629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11451" y="1777884"/>
            <a:ext cx="1753761" cy="1753761"/>
          </a:xfrm>
          <a:prstGeom prst="ellipse">
            <a:avLst/>
          </a:pr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="" xmlns:a16="http://schemas.microsoft.com/office/drawing/2014/main" id="{199DDDA5-86C0-BB48-A1A5-378EEC4A0FC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168915" y="1761920"/>
            <a:ext cx="1785687" cy="1785687"/>
          </a:xfrm>
          <a:prstGeom prst="ellips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4">
            <a:extLst>
              <a:ext uri="{FF2B5EF4-FFF2-40B4-BE49-F238E27FC236}">
                <a16:creationId xmlns="" xmlns:a16="http://schemas.microsoft.com/office/drawing/2014/main" id="{993EAC2D-9DF6-1745-8B1C-F4F3981FCE6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914298" y="1760384"/>
            <a:ext cx="1779392" cy="1779392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="" xmlns:a16="http://schemas.microsoft.com/office/drawing/2014/main" id="{1177738C-5F4F-E145-8436-6722DF4BA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000" y="3924621"/>
            <a:ext cx="3409630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0360E718-52C9-7944-9C74-4421AF786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629" y="3924621"/>
            <a:ext cx="3409630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49">
            <a:extLst>
              <a:ext uri="{FF2B5EF4-FFF2-40B4-BE49-F238E27FC236}">
                <a16:creationId xmlns="" xmlns:a16="http://schemas.microsoft.com/office/drawing/2014/main" id="{90FADB16-4043-9246-A615-5D758796DB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9179" y="3924621"/>
            <a:ext cx="3409630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="" xmlns:a16="http://schemas.microsoft.com/office/drawing/2014/main" id="{E6FDD895-8D8A-DC4B-9D79-36BB2761F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000" y="4296094"/>
            <a:ext cx="3409630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49">
            <a:extLst>
              <a:ext uri="{FF2B5EF4-FFF2-40B4-BE49-F238E27FC236}">
                <a16:creationId xmlns="" xmlns:a16="http://schemas.microsoft.com/office/drawing/2014/main" id="{FC27FA30-C383-0A41-B889-E76F23979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6629" y="4296094"/>
            <a:ext cx="3409630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="" xmlns:a16="http://schemas.microsoft.com/office/drawing/2014/main" id="{4711BC8E-4784-5B40-BBC8-BC7F018D5E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9179" y="4296094"/>
            <a:ext cx="3409630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45FBE75-72A9-3243-B7B9-31E8B4CFD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3833"/>
          <a:stretch/>
        </p:blipFill>
        <p:spPr>
          <a:xfrm>
            <a:off x="10439234" y="874642"/>
            <a:ext cx="1720397" cy="5448291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65460B-45B8-3A43-A7D8-B167753790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0" y="0"/>
            <a:ext cx="1720397" cy="63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1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Slide –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091E3D-701F-0942-8AA4-C96064641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1552" y="1761920"/>
            <a:ext cx="2039855" cy="1785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C1B1E-DC3D-CB46-A330-D83F2141C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Panel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E32351E7-2EE5-4D49-822E-B494FB2DA59D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icture Placeholder 24">
            <a:extLst>
              <a:ext uri="{FF2B5EF4-FFF2-40B4-BE49-F238E27FC236}">
                <a16:creationId xmlns="" xmlns:a16="http://schemas.microsoft.com/office/drawing/2014/main" id="{199DDDA5-86C0-BB48-A1A5-378EEC4A0FC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655472" y="1761920"/>
            <a:ext cx="1785687" cy="1785687"/>
          </a:xfrm>
          <a:prstGeom prst="ellips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0360E718-52C9-7944-9C74-4421AF786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554" y="3924621"/>
            <a:ext cx="4820881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49">
            <a:extLst>
              <a:ext uri="{FF2B5EF4-FFF2-40B4-BE49-F238E27FC236}">
                <a16:creationId xmlns="" xmlns:a16="http://schemas.microsoft.com/office/drawing/2014/main" id="{FC27FA30-C383-0A41-B889-E76F23979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92554" y="4296094"/>
            <a:ext cx="4820881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65460B-45B8-3A43-A7D8-B16775379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720397" cy="6322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90D7FCD-C7CB-9442-9812-33B936B4F4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3628" y="1655594"/>
            <a:ext cx="2352676" cy="1909513"/>
          </a:xfrm>
          <a:prstGeom prst="rect">
            <a:avLst/>
          </a:prstGeom>
        </p:spPr>
      </p:pic>
      <p:sp>
        <p:nvSpPr>
          <p:cNvPr id="28" name="Picture Placeholder 24">
            <a:extLst>
              <a:ext uri="{FF2B5EF4-FFF2-40B4-BE49-F238E27FC236}">
                <a16:creationId xmlns="" xmlns:a16="http://schemas.microsoft.com/office/drawing/2014/main" id="{712EA3C5-7093-DA41-9E4F-C39EA9F1668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40324" y="1777884"/>
            <a:ext cx="1781411" cy="1781411"/>
          </a:xfrm>
          <a:prstGeom prst="ellipse">
            <a:avLst/>
          </a:prstGeom>
          <a:ln w="127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Text Placeholder 49">
            <a:extLst>
              <a:ext uri="{FF2B5EF4-FFF2-40B4-BE49-F238E27FC236}">
                <a16:creationId xmlns="" xmlns:a16="http://schemas.microsoft.com/office/drawing/2014/main" id="{E3F959BB-77CC-F649-B127-F8EB4E484E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3782" y="3924621"/>
            <a:ext cx="4820881" cy="298688"/>
          </a:xfrm>
        </p:spPr>
        <p:txBody>
          <a:bodyPr anchor="ctr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="" xmlns:a16="http://schemas.microsoft.com/office/drawing/2014/main" id="{ECB9006C-9021-614D-96DB-2B465EDC9F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3782" y="4296094"/>
            <a:ext cx="4820881" cy="1376573"/>
          </a:xfrm>
        </p:spPr>
        <p:txBody>
          <a:bodyPr anchor="t">
            <a:normAutofit/>
          </a:bodyPr>
          <a:lstStyle>
            <a:lvl1pPr algn="ctr">
              <a:defRPr sz="14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276AADF-F6ED-EF44-BE94-4330F5BDD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833"/>
          <a:stretch/>
        </p:blipFill>
        <p:spPr>
          <a:xfrm>
            <a:off x="10439234" y="874642"/>
            <a:ext cx="1720397" cy="54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–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268F7F97-2C6C-E04B-8367-8180EF180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477" y="1329847"/>
            <a:ext cx="8643045" cy="1513251"/>
          </a:xfrm>
        </p:spPr>
        <p:txBody>
          <a:bodyPr anchor="b"/>
          <a:lstStyle>
            <a:lvl1pPr>
              <a:defRPr spc="1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1C93CB9-9137-7943-A9B2-437FCB17249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4477" y="4203221"/>
            <a:ext cx="1160462" cy="1160462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207CC8F2-84CB-CB49-BD5E-3DF9BB618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239" y="4434996"/>
            <a:ext cx="3285440" cy="360937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C17ECC45-6FF5-4945-B6B6-C93E89B07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239" y="4878342"/>
            <a:ext cx="3285440" cy="360937"/>
          </a:xfrm>
        </p:spPr>
        <p:txBody>
          <a:bodyPr>
            <a:normAutofit/>
          </a:bodyPr>
          <a:lstStyle>
            <a:lvl1pPr>
              <a:defRPr sz="1400" spc="100" baseline="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Presenters Title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1C5DA52-33FB-4842-A7D3-0A4110A85EF7}"/>
              </a:ext>
            </a:extLst>
          </p:cNvPr>
          <p:cNvCxnSpPr>
            <a:cxnSpLocks/>
          </p:cNvCxnSpPr>
          <p:nvPr userDrawn="1"/>
        </p:nvCxnSpPr>
        <p:spPr>
          <a:xfrm>
            <a:off x="3183647" y="3842285"/>
            <a:ext cx="7330185" cy="0"/>
          </a:xfrm>
          <a:prstGeom prst="line">
            <a:avLst/>
          </a:prstGeom>
          <a:ln w="15875">
            <a:solidFill>
              <a:srgbClr val="94D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7">
            <a:extLst>
              <a:ext uri="{FF2B5EF4-FFF2-40B4-BE49-F238E27FC236}">
                <a16:creationId xmlns="" xmlns:a16="http://schemas.microsoft.com/office/drawing/2014/main" id="{6B5A8135-B004-F34C-8B1B-B5ADB1EDE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77" y="3726946"/>
            <a:ext cx="1409170" cy="360936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="" xmlns:a16="http://schemas.microsoft.com/office/drawing/2014/main" id="{4EFC3191-285C-BB45-9323-FC865F2C9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4477" y="2926827"/>
            <a:ext cx="8671622" cy="550670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54710B-2A59-614C-A7E2-EE46AD7DD962}"/>
              </a:ext>
            </a:extLst>
          </p:cNvPr>
          <p:cNvGrpSpPr/>
          <p:nvPr userDrawn="1"/>
        </p:nvGrpSpPr>
        <p:grpSpPr>
          <a:xfrm>
            <a:off x="3989466" y="319852"/>
            <a:ext cx="4213066" cy="897186"/>
            <a:chOff x="5183942" y="319852"/>
            <a:chExt cx="4213066" cy="89718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C3243AA-A0AB-064D-B20A-ABAF26D2C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83942" y="319852"/>
              <a:ext cx="1824113" cy="897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5645F28C-FDAE-DF44-9AC2-D467816BA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6724" y="427220"/>
              <a:ext cx="1730284" cy="753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38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AEEF5-CE7B-9D43-8A9D-1B8CA454E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+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D67D8F0C-79CB-774C-B5E8-9F12E09051A2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="" xmlns:a16="http://schemas.microsoft.com/office/drawing/2014/main" id="{12F8EC56-7A83-2C4E-86F6-0E92B936F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133342"/>
            <a:ext cx="10798175" cy="4292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42A5652-C117-1B42-A2DF-245734264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833"/>
          <a:stretch/>
        </p:blipFill>
        <p:spPr>
          <a:xfrm>
            <a:off x="10439234" y="874642"/>
            <a:ext cx="1720397" cy="54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3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– 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AEEF5-CE7B-9D43-8A9D-1B8CA454E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+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D67D8F0C-79CB-774C-B5E8-9F12E09051A2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="" xmlns:a16="http://schemas.microsoft.com/office/drawing/2014/main" id="{12F8EC56-7A83-2C4E-86F6-0E92B936F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133342"/>
            <a:ext cx="10798175" cy="4292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42A5652-C117-1B42-A2DF-245734264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833"/>
          <a:stretch/>
        </p:blipFill>
        <p:spPr>
          <a:xfrm>
            <a:off x="10439234" y="874642"/>
            <a:ext cx="1720397" cy="54482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21A78F4-3753-6444-8049-9F37B63B5BFC}"/>
              </a:ext>
            </a:extLst>
          </p:cNvPr>
          <p:cNvGrpSpPr/>
          <p:nvPr userDrawn="1"/>
        </p:nvGrpSpPr>
        <p:grpSpPr>
          <a:xfrm>
            <a:off x="10599725" y="7610"/>
            <a:ext cx="1592274" cy="723909"/>
            <a:chOff x="10599725" y="7610"/>
            <a:chExt cx="1592274" cy="72390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E1E0802-DAC7-C44E-A995-8C79AA145BF0}"/>
                </a:ext>
              </a:extLst>
            </p:cNvPr>
            <p:cNvSpPr/>
            <p:nvPr userDrawn="1"/>
          </p:nvSpPr>
          <p:spPr>
            <a:xfrm>
              <a:off x="10599725" y="7610"/>
              <a:ext cx="1592274" cy="723909"/>
            </a:xfrm>
            <a:prstGeom prst="rect">
              <a:avLst/>
            </a:prstGeom>
            <a:solidFill>
              <a:srgbClr val="F6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14BC315-FBEE-4F45-8384-CD4F709B26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877703" y="103536"/>
              <a:ext cx="1153366" cy="399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180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DF6C7E-59DA-494D-9177-CCB9630F0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+ 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4CA6CE3A-B28C-EE4E-97AA-F9FFB15A2778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C0BD55-8EC4-E04B-AC5F-F69F00D91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920363"/>
            <a:ext cx="10798175" cy="517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907F88A1-AF30-3E40-9D24-0A0C59F19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767840"/>
            <a:ext cx="10798175" cy="36582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8156CA9-8A47-FC4D-A5B7-A99B41586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833"/>
          <a:stretch/>
        </p:blipFill>
        <p:spPr>
          <a:xfrm>
            <a:off x="10439234" y="874642"/>
            <a:ext cx="1720397" cy="54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1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DF3BB6F8-1EBA-214A-9161-22E4BD6CCF7C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37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DF3BB6F8-1EBA-214A-9161-22E4BD6CCF7C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8433E95-A427-2C45-9282-C86FBEC45DB3}"/>
              </a:ext>
            </a:extLst>
          </p:cNvPr>
          <p:cNvGrpSpPr/>
          <p:nvPr userDrawn="1"/>
        </p:nvGrpSpPr>
        <p:grpSpPr>
          <a:xfrm>
            <a:off x="10599725" y="7610"/>
            <a:ext cx="1592274" cy="723909"/>
            <a:chOff x="10599725" y="7610"/>
            <a:chExt cx="1592274" cy="72390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DF7235E-D158-274E-AE99-21CE2B3E8290}"/>
                </a:ext>
              </a:extLst>
            </p:cNvPr>
            <p:cNvSpPr/>
            <p:nvPr userDrawn="1"/>
          </p:nvSpPr>
          <p:spPr>
            <a:xfrm>
              <a:off x="10599725" y="7610"/>
              <a:ext cx="1592274" cy="723909"/>
            </a:xfrm>
            <a:prstGeom prst="rect">
              <a:avLst/>
            </a:prstGeom>
            <a:solidFill>
              <a:srgbClr val="F6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C693A4F0-1209-8C4A-977F-0F41DA59F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77703" y="103536"/>
              <a:ext cx="1153366" cy="399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52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D84A64-24C8-A44B-93E9-CAA269422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6 Statements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3675307-E948-A940-BB27-CC43E1C5C784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BC3B5D-A17B-DF4B-9588-16F48A7F3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847" y="1159811"/>
            <a:ext cx="3505552" cy="860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C7A745-3831-1D47-95D3-4FA08C7873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170" y="1146386"/>
            <a:ext cx="3734955" cy="860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4C8552-32C5-D343-BBFA-3F323F0D3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4120" y="3737217"/>
            <a:ext cx="3742123" cy="1125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20ECDA-EEA8-BC43-A6E4-8E46124281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170" y="3737216"/>
            <a:ext cx="3749293" cy="1125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D9E4E99-FC59-8C40-BA7A-608CF23127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02847" y="3737217"/>
            <a:ext cx="3505552" cy="860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F2B4BBB-38D4-954D-B845-30B8F46FE3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4121" y="1163009"/>
            <a:ext cx="3742123" cy="853089"/>
          </a:xfrm>
          <a:prstGeom prst="rect">
            <a:avLst/>
          </a:prstGeom>
        </p:spPr>
      </p:pic>
      <p:sp>
        <p:nvSpPr>
          <p:cNvPr id="11" name="Text Placeholder 49">
            <a:extLst>
              <a:ext uri="{FF2B5EF4-FFF2-40B4-BE49-F238E27FC236}">
                <a16:creationId xmlns="" xmlns:a16="http://schemas.microsoft.com/office/drawing/2014/main" id="{735E7996-03CD-E64B-89B8-6D5C6DC5CD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="" xmlns:a16="http://schemas.microsoft.com/office/drawing/2014/main" id="{DA99897E-445F-074B-9B2F-3CA49ED29F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9685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="" xmlns:a16="http://schemas.microsoft.com/office/drawing/2014/main" id="{A2EA8C45-3DBD-824C-B452-8A42BE312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7437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ABFAB56-6589-0148-9825-89854363FA01}"/>
              </a:ext>
            </a:extLst>
          </p:cNvPr>
          <p:cNvSpPr/>
          <p:nvPr userDrawn="1"/>
        </p:nvSpPr>
        <p:spPr>
          <a:xfrm>
            <a:off x="584948" y="2053814"/>
            <a:ext cx="3225589" cy="137518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3903E38-B9D7-FD46-B2A8-34AAC3B890FE}"/>
              </a:ext>
            </a:extLst>
          </p:cNvPr>
          <p:cNvSpPr/>
          <p:nvPr userDrawn="1"/>
        </p:nvSpPr>
        <p:spPr>
          <a:xfrm>
            <a:off x="4574018" y="2053814"/>
            <a:ext cx="3225589" cy="137518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989EDE3-2DF2-3144-A0DA-F85733255866}"/>
              </a:ext>
            </a:extLst>
          </p:cNvPr>
          <p:cNvSpPr/>
          <p:nvPr userDrawn="1"/>
        </p:nvSpPr>
        <p:spPr>
          <a:xfrm>
            <a:off x="8323058" y="2053814"/>
            <a:ext cx="3225589" cy="137518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49">
            <a:extLst>
              <a:ext uri="{FF2B5EF4-FFF2-40B4-BE49-F238E27FC236}">
                <a16:creationId xmlns="" xmlns:a16="http://schemas.microsoft.com/office/drawing/2014/main" id="{92D2CF9B-E600-7846-BF19-D121E94900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356" y="3977064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49">
            <a:extLst>
              <a:ext uri="{FF2B5EF4-FFF2-40B4-BE49-F238E27FC236}">
                <a16:creationId xmlns="" xmlns:a16="http://schemas.microsoft.com/office/drawing/2014/main" id="{D140731E-7031-E34E-A94E-29B7DB8403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9685" y="3977064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Text Placeholder 49">
            <a:extLst>
              <a:ext uri="{FF2B5EF4-FFF2-40B4-BE49-F238E27FC236}">
                <a16:creationId xmlns="" xmlns:a16="http://schemas.microsoft.com/office/drawing/2014/main" id="{946124CD-61F5-934C-97A9-22358C2145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7437" y="3977064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Text Placeholder 49">
            <a:extLst>
              <a:ext uri="{FF2B5EF4-FFF2-40B4-BE49-F238E27FC236}">
                <a16:creationId xmlns="" xmlns:a16="http://schemas.microsoft.com/office/drawing/2014/main" id="{89F7FCE8-820A-6848-9CC9-A35A222003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4379" y="2156598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9">
            <a:extLst>
              <a:ext uri="{FF2B5EF4-FFF2-40B4-BE49-F238E27FC236}">
                <a16:creationId xmlns="" xmlns:a16="http://schemas.microsoft.com/office/drawing/2014/main" id="{BD2D662F-C696-6B40-B34A-A2CD1A8EBF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2499" y="2156598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9">
            <a:extLst>
              <a:ext uri="{FF2B5EF4-FFF2-40B4-BE49-F238E27FC236}">
                <a16:creationId xmlns="" xmlns:a16="http://schemas.microsoft.com/office/drawing/2014/main" id="{F7F81784-C925-604D-997B-09C220B61FA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2019" y="2156598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9246CA-4660-E944-B80D-CD492ACFEBDC}"/>
              </a:ext>
            </a:extLst>
          </p:cNvPr>
          <p:cNvSpPr/>
          <p:nvPr userDrawn="1"/>
        </p:nvSpPr>
        <p:spPr>
          <a:xfrm>
            <a:off x="584948" y="4643182"/>
            <a:ext cx="3225589" cy="137518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479D332-D15B-CA4C-BC1D-8D651F32AE32}"/>
              </a:ext>
            </a:extLst>
          </p:cNvPr>
          <p:cNvSpPr/>
          <p:nvPr userDrawn="1"/>
        </p:nvSpPr>
        <p:spPr>
          <a:xfrm>
            <a:off x="4574018" y="4643182"/>
            <a:ext cx="3225589" cy="137518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C039228-48EA-D040-A54F-97BE6A8C47BB}"/>
              </a:ext>
            </a:extLst>
          </p:cNvPr>
          <p:cNvSpPr/>
          <p:nvPr userDrawn="1"/>
        </p:nvSpPr>
        <p:spPr>
          <a:xfrm>
            <a:off x="8323058" y="4643182"/>
            <a:ext cx="3225589" cy="137518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49">
            <a:extLst>
              <a:ext uri="{FF2B5EF4-FFF2-40B4-BE49-F238E27FC236}">
                <a16:creationId xmlns="" xmlns:a16="http://schemas.microsoft.com/office/drawing/2014/main" id="{9F9F8E62-21F6-714D-A613-10D443047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4379" y="4745966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49">
            <a:extLst>
              <a:ext uri="{FF2B5EF4-FFF2-40B4-BE49-F238E27FC236}">
                <a16:creationId xmlns="" xmlns:a16="http://schemas.microsoft.com/office/drawing/2014/main" id="{B065DD54-0E90-AA4C-BA36-4092F64B75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2499" y="4745966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49">
            <a:extLst>
              <a:ext uri="{FF2B5EF4-FFF2-40B4-BE49-F238E27FC236}">
                <a16:creationId xmlns="" xmlns:a16="http://schemas.microsoft.com/office/drawing/2014/main" id="{72A2E0A6-D580-764F-BA48-C7A445B000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542019" y="4745966"/>
            <a:ext cx="2834641" cy="1093487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347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39F75-B106-6B4B-8BA4-B6E3E2C53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4 Statements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A4F929C3-247B-3841-B376-B7EC9E291CDE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1D7580-0ECE-8646-ADF1-7F9A395D5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257" y="3619284"/>
            <a:ext cx="5641511" cy="1103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ABEA7F-6211-E840-854F-BDBB1FE9A4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825" y="1097412"/>
            <a:ext cx="5412523" cy="8465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53802A-8684-A44A-93C2-B8660BE15876}"/>
              </a:ext>
            </a:extLst>
          </p:cNvPr>
          <p:cNvSpPr/>
          <p:nvPr userDrawn="1"/>
        </p:nvSpPr>
        <p:spPr>
          <a:xfrm>
            <a:off x="498737" y="1965424"/>
            <a:ext cx="5156959" cy="1432531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9">
            <a:extLst>
              <a:ext uri="{FF2B5EF4-FFF2-40B4-BE49-F238E27FC236}">
                <a16:creationId xmlns="" xmlns:a16="http://schemas.microsoft.com/office/drawing/2014/main" id="{A1B3CA9B-BFF3-F244-B389-7B93041423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428" y="206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E4BE0F-10A0-EA42-9956-34B2198CE005}"/>
              </a:ext>
            </a:extLst>
          </p:cNvPr>
          <p:cNvSpPr/>
          <p:nvPr userDrawn="1"/>
        </p:nvSpPr>
        <p:spPr>
          <a:xfrm>
            <a:off x="6469769" y="1965424"/>
            <a:ext cx="5156959" cy="1432531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9">
            <a:extLst>
              <a:ext uri="{FF2B5EF4-FFF2-40B4-BE49-F238E27FC236}">
                <a16:creationId xmlns="" xmlns:a16="http://schemas.microsoft.com/office/drawing/2014/main" id="{B1C91506-1567-704F-BF68-3951E6541E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73460" y="206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EC3D47F-7D56-1645-9BE9-40B677E499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6714" y="3610311"/>
            <a:ext cx="5429743" cy="842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D628D8-62A0-3543-BE49-86467FF711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21996" y="1094718"/>
            <a:ext cx="5652503" cy="8492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079D77-1562-F14A-9061-FE42B3383901}"/>
              </a:ext>
            </a:extLst>
          </p:cNvPr>
          <p:cNvSpPr/>
          <p:nvPr userDrawn="1"/>
        </p:nvSpPr>
        <p:spPr>
          <a:xfrm>
            <a:off x="498737" y="4505424"/>
            <a:ext cx="5156959" cy="1432531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60E2EDC4-588F-AF43-A5CA-58BB15F9A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2428" y="460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BE6817-17D3-F245-BD0C-226C95370B89}"/>
              </a:ext>
            </a:extLst>
          </p:cNvPr>
          <p:cNvSpPr/>
          <p:nvPr userDrawn="1"/>
        </p:nvSpPr>
        <p:spPr>
          <a:xfrm>
            <a:off x="6469769" y="4505424"/>
            <a:ext cx="5156959" cy="1432531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49">
            <a:extLst>
              <a:ext uri="{FF2B5EF4-FFF2-40B4-BE49-F238E27FC236}">
                <a16:creationId xmlns="" xmlns:a16="http://schemas.microsoft.com/office/drawing/2014/main" id="{D875D8B7-DE51-D642-BC87-BC7B30A6E0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73460" y="4608209"/>
            <a:ext cx="4925418" cy="1215942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9">
            <a:extLst>
              <a:ext uri="{FF2B5EF4-FFF2-40B4-BE49-F238E27FC236}">
                <a16:creationId xmlns="" xmlns:a16="http://schemas.microsoft.com/office/drawing/2014/main" id="{4D6600EE-AD4D-E24E-8ECB-3297FD916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49">
            <a:extLst>
              <a:ext uri="{FF2B5EF4-FFF2-40B4-BE49-F238E27FC236}">
                <a16:creationId xmlns="" xmlns:a16="http://schemas.microsoft.com/office/drawing/2014/main" id="{7F934B3C-4F17-944D-9D5D-65094837BF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72670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="" xmlns:a16="http://schemas.microsoft.com/office/drawing/2014/main" id="{42E34399-59C1-C843-A0C8-28D76962ED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356" y="3872610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49">
            <a:extLst>
              <a:ext uri="{FF2B5EF4-FFF2-40B4-BE49-F238E27FC236}">
                <a16:creationId xmlns="" xmlns:a16="http://schemas.microsoft.com/office/drawing/2014/main" id="{40964AA7-C76D-D346-8B30-02E153FBE9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2670" y="3872610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2195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FCC07F-5883-7545-9DD9-F9EA4FD71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3 Statements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0AE4DE2-4082-CB40-B1B7-829BB311CF85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550DE0-B3E4-8F4A-8E2D-85ADD9730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847" y="1159811"/>
            <a:ext cx="3505552" cy="860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59FFCB-E677-E443-AE9A-0F60BE4D2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170" y="1146386"/>
            <a:ext cx="3734955" cy="860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F91DC8-8E8C-2D45-A53A-2E55E3F187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54121" y="1163009"/>
            <a:ext cx="3742123" cy="853089"/>
          </a:xfrm>
          <a:prstGeom prst="rect">
            <a:avLst/>
          </a:prstGeom>
        </p:spPr>
      </p:pic>
      <p:sp>
        <p:nvSpPr>
          <p:cNvPr id="12" name="Text Placeholder 49">
            <a:extLst>
              <a:ext uri="{FF2B5EF4-FFF2-40B4-BE49-F238E27FC236}">
                <a16:creationId xmlns="" xmlns:a16="http://schemas.microsoft.com/office/drawing/2014/main" id="{DD6FA8DB-FB8F-9E49-B8BD-3C690B868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49">
            <a:extLst>
              <a:ext uri="{FF2B5EF4-FFF2-40B4-BE49-F238E27FC236}">
                <a16:creationId xmlns="" xmlns:a16="http://schemas.microsoft.com/office/drawing/2014/main" id="{3656AE04-2567-9247-942A-05017CDEA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9685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49">
            <a:extLst>
              <a:ext uri="{FF2B5EF4-FFF2-40B4-BE49-F238E27FC236}">
                <a16:creationId xmlns="" xmlns:a16="http://schemas.microsoft.com/office/drawing/2014/main" id="{6883BCA1-EA27-AF4C-B908-5FCE3E4BC5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7437" y="1402296"/>
            <a:ext cx="3096029" cy="604350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D655E73-E4D1-5341-94C2-4ABB7126E642}"/>
              </a:ext>
            </a:extLst>
          </p:cNvPr>
          <p:cNvSpPr/>
          <p:nvPr userDrawn="1"/>
        </p:nvSpPr>
        <p:spPr>
          <a:xfrm>
            <a:off x="584948" y="2053814"/>
            <a:ext cx="3225589" cy="3784278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1967F6C-D601-964D-A452-4BF4B9AC67B0}"/>
              </a:ext>
            </a:extLst>
          </p:cNvPr>
          <p:cNvSpPr/>
          <p:nvPr userDrawn="1"/>
        </p:nvSpPr>
        <p:spPr>
          <a:xfrm>
            <a:off x="4574018" y="2053814"/>
            <a:ext cx="3225589" cy="3784278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764A876-12EF-AA4F-B251-3CD3FE6572EB}"/>
              </a:ext>
            </a:extLst>
          </p:cNvPr>
          <p:cNvSpPr/>
          <p:nvPr userDrawn="1"/>
        </p:nvSpPr>
        <p:spPr>
          <a:xfrm>
            <a:off x="8323058" y="2053814"/>
            <a:ext cx="3225589" cy="3784278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8D8D9129-249A-8042-978E-4F19198510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4379" y="2156598"/>
            <a:ext cx="2834641" cy="3505648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9">
            <a:extLst>
              <a:ext uri="{FF2B5EF4-FFF2-40B4-BE49-F238E27FC236}">
                <a16:creationId xmlns="" xmlns:a16="http://schemas.microsoft.com/office/drawing/2014/main" id="{C23CF966-DC2D-B445-82D7-C7EED3D3BE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2499" y="2156598"/>
            <a:ext cx="2834641" cy="3505648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9">
            <a:extLst>
              <a:ext uri="{FF2B5EF4-FFF2-40B4-BE49-F238E27FC236}">
                <a16:creationId xmlns="" xmlns:a16="http://schemas.microsoft.com/office/drawing/2014/main" id="{3594C401-BED0-3644-9C60-6C081DF8DA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2019" y="2156598"/>
            <a:ext cx="2834641" cy="3505648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439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084C1-F630-4B4E-AABA-F0650550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/>
          <a:p>
            <a:r>
              <a:rPr lang="en-US" dirty="0"/>
              <a:t>2 Statements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834CFBA-263E-094E-90A2-8E3DFE22BF77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F75504-F188-5F45-8B9D-79C1AE5F4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825" y="1097412"/>
            <a:ext cx="5412523" cy="8465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4E661C-1CCC-B546-B14A-0A27FAEDA37E}"/>
              </a:ext>
            </a:extLst>
          </p:cNvPr>
          <p:cNvSpPr/>
          <p:nvPr userDrawn="1"/>
        </p:nvSpPr>
        <p:spPr>
          <a:xfrm>
            <a:off x="498737" y="1965424"/>
            <a:ext cx="5156959" cy="3939430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9">
            <a:extLst>
              <a:ext uri="{FF2B5EF4-FFF2-40B4-BE49-F238E27FC236}">
                <a16:creationId xmlns="" xmlns:a16="http://schemas.microsoft.com/office/drawing/2014/main" id="{E0F18010-B294-5245-BB4D-266FDB27C5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428" y="2068208"/>
            <a:ext cx="4925418" cy="3836645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C05536A-1F94-E24E-85F2-C5D75B08803F}"/>
              </a:ext>
            </a:extLst>
          </p:cNvPr>
          <p:cNvSpPr/>
          <p:nvPr userDrawn="1"/>
        </p:nvSpPr>
        <p:spPr>
          <a:xfrm>
            <a:off x="6469769" y="1965424"/>
            <a:ext cx="5156959" cy="3939430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9">
            <a:extLst>
              <a:ext uri="{FF2B5EF4-FFF2-40B4-BE49-F238E27FC236}">
                <a16:creationId xmlns="" xmlns:a16="http://schemas.microsoft.com/office/drawing/2014/main" id="{F1DA8A96-77F5-064A-9B75-7A89CE742F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73460" y="2068208"/>
            <a:ext cx="4925418" cy="3836645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468C715-FA92-4543-9BBC-DAEA63BC0D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1996" y="1094718"/>
            <a:ext cx="5652503" cy="849267"/>
          </a:xfrm>
          <a:prstGeom prst="rect">
            <a:avLst/>
          </a:prstGeom>
        </p:spPr>
      </p:pic>
      <p:sp>
        <p:nvSpPr>
          <p:cNvPr id="34" name="Text Placeholder 49">
            <a:extLst>
              <a:ext uri="{FF2B5EF4-FFF2-40B4-BE49-F238E27FC236}">
                <a16:creationId xmlns="" xmlns:a16="http://schemas.microsoft.com/office/drawing/2014/main" id="{D62E17BB-BDAF-0A45-8004-74A5A07D2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56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Text Placeholder 49">
            <a:extLst>
              <a:ext uri="{FF2B5EF4-FFF2-40B4-BE49-F238E27FC236}">
                <a16:creationId xmlns="" xmlns:a16="http://schemas.microsoft.com/office/drawing/2014/main" id="{5D8E999E-0894-B042-A491-598A164526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72670" y="1355653"/>
            <a:ext cx="4903490" cy="561752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80666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C4587D-9DA0-664F-8C02-7C68744B176E}"/>
              </a:ext>
            </a:extLst>
          </p:cNvPr>
          <p:cNvSpPr/>
          <p:nvPr userDrawn="1"/>
        </p:nvSpPr>
        <p:spPr>
          <a:xfrm>
            <a:off x="6793075" y="480448"/>
            <a:ext cx="4899402" cy="5036951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8D1A84-D182-A949-A7BF-5D5C85693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852407"/>
            <a:ext cx="5336052" cy="1308902"/>
          </a:xfrm>
        </p:spPr>
        <p:txBody>
          <a:bodyPr anchor="b"/>
          <a:lstStyle/>
          <a:p>
            <a:r>
              <a:rPr lang="en-US" dirty="0"/>
              <a:t>Content + </a:t>
            </a:r>
            <a:br>
              <a:rPr lang="en-US" dirty="0"/>
            </a:br>
            <a:r>
              <a:rPr lang="en-US" dirty="0"/>
              <a:t>Object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A880E4A-C5F0-924A-A9DD-7E2FA58A71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5301" y="852407"/>
            <a:ext cx="4899402" cy="503695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8B5DCAC-27B7-7143-8289-ACF7794D6083}"/>
              </a:ext>
            </a:extLst>
          </p:cNvPr>
          <p:cNvCxnSpPr/>
          <p:nvPr userDrawn="1"/>
        </p:nvCxnSpPr>
        <p:spPr>
          <a:xfrm>
            <a:off x="570398" y="2398858"/>
            <a:ext cx="1441279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1AD8B9EB-C4C9-9D40-9EAC-746B1D5A5A8D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picture containing screenshot, drawing&#10;&#10;Description automatically generated">
            <a:extLst>
              <a:ext uri="{FF2B5EF4-FFF2-40B4-BE49-F238E27FC236}">
                <a16:creationId xmlns="" xmlns:a16="http://schemas.microsoft.com/office/drawing/2014/main" id="{FD8D9069-D923-CC4C-B0FE-69A117600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97839" cy="79184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BA1A96D8-3896-5742-A8BB-85C0219F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" y="2619214"/>
            <a:ext cx="5336052" cy="346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8B2DF4C-94DB-A143-840D-A9B33DB7C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481"/>
          <a:stretch/>
        </p:blipFill>
        <p:spPr>
          <a:xfrm>
            <a:off x="10439234" y="852406"/>
            <a:ext cx="1720397" cy="54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0F24623-BFD8-064F-A649-2F4B9D22A494}"/>
              </a:ext>
            </a:extLst>
          </p:cNvPr>
          <p:cNvSpPr/>
          <p:nvPr userDrawn="1"/>
        </p:nvSpPr>
        <p:spPr>
          <a:xfrm>
            <a:off x="7215775" y="4203221"/>
            <a:ext cx="1668811" cy="116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1C93CB9-9137-7943-A9B2-437FCB17249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4477" y="4203221"/>
            <a:ext cx="1160462" cy="1160462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207CC8F2-84CB-CB49-BD5E-3DF9BB618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5716" y="5544149"/>
            <a:ext cx="3285440" cy="360937"/>
          </a:xfrm>
        </p:spPr>
        <p:txBody>
          <a:bodyPr>
            <a:noAutofit/>
          </a:bodyPr>
          <a:lstStyle>
            <a:lvl1pPr algn="l"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C17ECC45-6FF5-4945-B6B6-C93E89B07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5716" y="5987495"/>
            <a:ext cx="3285440" cy="360937"/>
          </a:xfrm>
        </p:spPr>
        <p:txBody>
          <a:bodyPr>
            <a:normAutofit/>
          </a:bodyPr>
          <a:lstStyle>
            <a:lvl1pPr algn="l">
              <a:defRPr sz="1400" spc="100" baseline="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Presenters Title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="" xmlns:a16="http://schemas.microsoft.com/office/drawing/2014/main" id="{1215C257-014C-654B-B289-8345CBBCF14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715237" y="4203221"/>
            <a:ext cx="1160462" cy="1160462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27">
            <a:extLst>
              <a:ext uri="{FF2B5EF4-FFF2-40B4-BE49-F238E27FC236}">
                <a16:creationId xmlns="" xmlns:a16="http://schemas.microsoft.com/office/drawing/2014/main" id="{DA72FFDA-BFEF-A540-9DAF-8A4829A866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237" y="5544149"/>
            <a:ext cx="3285440" cy="360937"/>
          </a:xfrm>
        </p:spPr>
        <p:txBody>
          <a:bodyPr>
            <a:noAutofit/>
          </a:bodyPr>
          <a:lstStyle>
            <a:lvl1pPr algn="l"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="" xmlns:a16="http://schemas.microsoft.com/office/drawing/2014/main" id="{BA15FE3C-C709-154E-8DD3-19E87E4E2F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237" y="5987495"/>
            <a:ext cx="3285440" cy="360937"/>
          </a:xfrm>
        </p:spPr>
        <p:txBody>
          <a:bodyPr>
            <a:normAutofit/>
          </a:bodyPr>
          <a:lstStyle>
            <a:lvl1pPr algn="l">
              <a:defRPr sz="1400" spc="100" baseline="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Presenters Title</a:t>
            </a:r>
          </a:p>
        </p:txBody>
      </p:sp>
      <p:sp>
        <p:nvSpPr>
          <p:cNvPr id="31" name="Title 22">
            <a:extLst>
              <a:ext uri="{FF2B5EF4-FFF2-40B4-BE49-F238E27FC236}">
                <a16:creationId xmlns="" xmlns:a16="http://schemas.microsoft.com/office/drawing/2014/main" id="{E26456A7-879A-484E-B531-093042C98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477" y="1329847"/>
            <a:ext cx="8643045" cy="1513251"/>
          </a:xfrm>
        </p:spPr>
        <p:txBody>
          <a:bodyPr anchor="b"/>
          <a:lstStyle>
            <a:lvl1pPr>
              <a:defRPr spc="100" baseline="0"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01F5DBA-B299-6D4E-879A-59DC180E1F03}"/>
              </a:ext>
            </a:extLst>
          </p:cNvPr>
          <p:cNvCxnSpPr>
            <a:cxnSpLocks/>
          </p:cNvCxnSpPr>
          <p:nvPr userDrawn="1"/>
        </p:nvCxnSpPr>
        <p:spPr>
          <a:xfrm>
            <a:off x="3183647" y="3842285"/>
            <a:ext cx="7330185" cy="0"/>
          </a:xfrm>
          <a:prstGeom prst="line">
            <a:avLst/>
          </a:prstGeom>
          <a:ln w="15875">
            <a:solidFill>
              <a:srgbClr val="94D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7">
            <a:extLst>
              <a:ext uri="{FF2B5EF4-FFF2-40B4-BE49-F238E27FC236}">
                <a16:creationId xmlns="" xmlns:a16="http://schemas.microsoft.com/office/drawing/2014/main" id="{25085CD4-5032-4D4B-B524-FBA86B4DA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77" y="3726946"/>
            <a:ext cx="1409170" cy="360936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="" xmlns:a16="http://schemas.microsoft.com/office/drawing/2014/main" id="{3254A9AC-A7D7-CE4A-9BC0-531F72AC5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4477" y="2926827"/>
            <a:ext cx="8671622" cy="550670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CF642EC-7395-244D-BEBF-7A035A0DA2E7}"/>
              </a:ext>
            </a:extLst>
          </p:cNvPr>
          <p:cNvSpPr/>
          <p:nvPr userDrawn="1"/>
        </p:nvSpPr>
        <p:spPr>
          <a:xfrm>
            <a:off x="3275016" y="4203221"/>
            <a:ext cx="1668811" cy="116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="" xmlns:a16="http://schemas.microsoft.com/office/drawing/2014/main" id="{60834082-1348-C347-A055-9CB467FD7D7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5016" y="4203222"/>
            <a:ext cx="1668811" cy="1160461"/>
          </a:xfr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="" xmlns:a16="http://schemas.microsoft.com/office/drawing/2014/main" id="{C806C7B1-9DAD-E443-9E91-F11E973291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15775" y="4203222"/>
            <a:ext cx="1668811" cy="1160461"/>
          </a:xfr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4FF5C1E-1774-EC40-8A2A-FC56520F1B3E}"/>
              </a:ext>
            </a:extLst>
          </p:cNvPr>
          <p:cNvGrpSpPr/>
          <p:nvPr userDrawn="1"/>
        </p:nvGrpSpPr>
        <p:grpSpPr>
          <a:xfrm>
            <a:off x="3989466" y="319852"/>
            <a:ext cx="4213066" cy="897186"/>
            <a:chOff x="5183942" y="319852"/>
            <a:chExt cx="4213066" cy="897186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1F131275-0305-5342-B6B9-127E3FCC6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83942" y="319852"/>
              <a:ext cx="1824113" cy="8971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A93DFAF7-EFE2-9343-90B1-1C3BF9E2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6724" y="427220"/>
              <a:ext cx="1730284" cy="753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161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D4309-F365-6749-9DFB-93B68FAB1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4285E1F-E4D9-7F43-BD5E-3F43148A8F14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9">
            <a:extLst>
              <a:ext uri="{FF2B5EF4-FFF2-40B4-BE49-F238E27FC236}">
                <a16:creationId xmlns="" xmlns:a16="http://schemas.microsoft.com/office/drawing/2014/main" id="{10CA2538-FBEC-2649-9B87-1E72EC8C0B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48" y="140229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49">
            <a:extLst>
              <a:ext uri="{FF2B5EF4-FFF2-40B4-BE49-F238E27FC236}">
                <a16:creationId xmlns="" xmlns:a16="http://schemas.microsoft.com/office/drawing/2014/main" id="{1EB30D2F-2D10-1045-8A69-3E7025596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648" y="215659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9">
            <a:extLst>
              <a:ext uri="{FF2B5EF4-FFF2-40B4-BE49-F238E27FC236}">
                <a16:creationId xmlns="" xmlns:a16="http://schemas.microsoft.com/office/drawing/2014/main" id="{4AD6979A-6029-4D47-BC2B-62F7E23C1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9790" y="140229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="" xmlns:a16="http://schemas.microsoft.com/office/drawing/2014/main" id="{E59DBE1C-1F57-0649-A712-A2A93087F1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9790" y="215659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9">
            <a:extLst>
              <a:ext uri="{FF2B5EF4-FFF2-40B4-BE49-F238E27FC236}">
                <a16:creationId xmlns="" xmlns:a16="http://schemas.microsoft.com/office/drawing/2014/main" id="{A5F1A4C6-4A80-DB48-8FA0-42323A376E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45389" y="140229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49">
            <a:extLst>
              <a:ext uri="{FF2B5EF4-FFF2-40B4-BE49-F238E27FC236}">
                <a16:creationId xmlns="" xmlns:a16="http://schemas.microsoft.com/office/drawing/2014/main" id="{B34BF81A-120B-2949-88AA-4900313CF1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5389" y="215659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="" xmlns:a16="http://schemas.microsoft.com/office/drawing/2014/main" id="{ABC60C58-FD96-0645-A32E-6FDD0A2A7A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89734" y="407292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="" xmlns:a16="http://schemas.microsoft.com/office/drawing/2014/main" id="{A8072A51-84D0-374D-8E39-6AFBFDD14C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89734" y="482722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9">
            <a:extLst>
              <a:ext uri="{FF2B5EF4-FFF2-40B4-BE49-F238E27FC236}">
                <a16:creationId xmlns="" xmlns:a16="http://schemas.microsoft.com/office/drawing/2014/main" id="{3110C2EA-5D31-DF43-9908-427A327D12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69847" y="4072926"/>
            <a:ext cx="2837233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06CF149C-1B6F-AC48-8C30-65684895D1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9847" y="4827229"/>
            <a:ext cx="2837233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5" name="Straight Connector 24" hidden="1">
            <a:extLst>
              <a:ext uri="{FF2B5EF4-FFF2-40B4-BE49-F238E27FC236}">
                <a16:creationId xmlns="" xmlns:a16="http://schemas.microsoft.com/office/drawing/2014/main" id="{734C35A0-0A4B-7148-A14A-832981821FBC}"/>
              </a:ext>
            </a:extLst>
          </p:cNvPr>
          <p:cNvCxnSpPr>
            <a:cxnSpLocks/>
          </p:cNvCxnSpPr>
          <p:nvPr userDrawn="1"/>
        </p:nvCxnSpPr>
        <p:spPr>
          <a:xfrm>
            <a:off x="0" y="-660048"/>
            <a:ext cx="12192000" cy="255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hidden="1">
            <a:extLst>
              <a:ext uri="{FF2B5EF4-FFF2-40B4-BE49-F238E27FC236}">
                <a16:creationId xmlns="" xmlns:a16="http://schemas.microsoft.com/office/drawing/2014/main" id="{620E1352-AC89-4E45-9934-B22DA959C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473" y="-1104170"/>
            <a:ext cx="221582" cy="553955"/>
          </a:xfrm>
          <a:prstGeom prst="rect">
            <a:avLst/>
          </a:prstGeom>
        </p:spPr>
      </p:pic>
      <p:pic>
        <p:nvPicPr>
          <p:cNvPr id="27" name="Picture 26" hidden="1">
            <a:extLst>
              <a:ext uri="{FF2B5EF4-FFF2-40B4-BE49-F238E27FC236}">
                <a16:creationId xmlns="" xmlns:a16="http://schemas.microsoft.com/office/drawing/2014/main" id="{BBB479D6-E9A4-9946-AFAA-A68AB71F7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672" y="-773796"/>
            <a:ext cx="221582" cy="547437"/>
          </a:xfrm>
          <a:prstGeom prst="rect">
            <a:avLst/>
          </a:prstGeom>
        </p:spPr>
      </p:pic>
      <p:pic>
        <p:nvPicPr>
          <p:cNvPr id="28" name="Picture 27" hidden="1">
            <a:extLst>
              <a:ext uri="{FF2B5EF4-FFF2-40B4-BE49-F238E27FC236}">
                <a16:creationId xmlns="" xmlns:a16="http://schemas.microsoft.com/office/drawing/2014/main" id="{51C6EC9A-1975-1945-8AAA-599B02CBAB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73494" y="-1106907"/>
            <a:ext cx="221582" cy="553955"/>
          </a:xfrm>
          <a:prstGeom prst="rect">
            <a:avLst/>
          </a:prstGeom>
        </p:spPr>
      </p:pic>
      <p:pic>
        <p:nvPicPr>
          <p:cNvPr id="29" name="Picture 28" hidden="1">
            <a:extLst>
              <a:ext uri="{FF2B5EF4-FFF2-40B4-BE49-F238E27FC236}">
                <a16:creationId xmlns="" xmlns:a16="http://schemas.microsoft.com/office/drawing/2014/main" id="{1945192C-E134-0346-A648-1006939B5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79242" y="-1110075"/>
            <a:ext cx="215065" cy="553955"/>
          </a:xfrm>
          <a:prstGeom prst="rect">
            <a:avLst/>
          </a:prstGeom>
        </p:spPr>
      </p:pic>
      <p:pic>
        <p:nvPicPr>
          <p:cNvPr id="30" name="Picture 29" hidden="1">
            <a:extLst>
              <a:ext uri="{FF2B5EF4-FFF2-40B4-BE49-F238E27FC236}">
                <a16:creationId xmlns="" xmlns:a16="http://schemas.microsoft.com/office/drawing/2014/main" id="{11B7A72F-D785-EA48-B001-EA5E756531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97559" y="-773796"/>
            <a:ext cx="221582" cy="5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6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D4309-F365-6749-9DFB-93B68FAB1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4285E1F-E4D9-7F43-BD5E-3F43148A8F14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9">
            <a:extLst>
              <a:ext uri="{FF2B5EF4-FFF2-40B4-BE49-F238E27FC236}">
                <a16:creationId xmlns="" xmlns:a16="http://schemas.microsoft.com/office/drawing/2014/main" id="{10CA2538-FBEC-2649-9B87-1E72EC8C0B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48" y="140229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49">
            <a:extLst>
              <a:ext uri="{FF2B5EF4-FFF2-40B4-BE49-F238E27FC236}">
                <a16:creationId xmlns="" xmlns:a16="http://schemas.microsoft.com/office/drawing/2014/main" id="{1EB30D2F-2D10-1045-8A69-3E7025596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648" y="215659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9">
            <a:extLst>
              <a:ext uri="{FF2B5EF4-FFF2-40B4-BE49-F238E27FC236}">
                <a16:creationId xmlns="" xmlns:a16="http://schemas.microsoft.com/office/drawing/2014/main" id="{4AD6979A-6029-4D47-BC2B-62F7E23C1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01934" y="140229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="" xmlns:a16="http://schemas.microsoft.com/office/drawing/2014/main" id="{E59DBE1C-1F57-0649-A712-A2A93087F1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01934" y="215659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="" xmlns:a16="http://schemas.microsoft.com/office/drawing/2014/main" id="{ABC60C58-FD96-0645-A32E-6FDD0A2A7A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0325" y="407292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="" xmlns:a16="http://schemas.microsoft.com/office/drawing/2014/main" id="{A8072A51-84D0-374D-8E39-6AFBFDD14C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90325" y="482722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9">
            <a:extLst>
              <a:ext uri="{FF2B5EF4-FFF2-40B4-BE49-F238E27FC236}">
                <a16:creationId xmlns="" xmlns:a16="http://schemas.microsoft.com/office/drawing/2014/main" id="{3110C2EA-5D31-DF43-9908-427A327D12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69850" y="4072926"/>
            <a:ext cx="343305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49">
            <a:extLst>
              <a:ext uri="{FF2B5EF4-FFF2-40B4-BE49-F238E27FC236}">
                <a16:creationId xmlns="" xmlns:a16="http://schemas.microsoft.com/office/drawing/2014/main" id="{06CF149C-1B6F-AC48-8C30-65684895D1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9850" y="4827229"/>
            <a:ext cx="343305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9" name="Straight Connector 18" hidden="1">
            <a:extLst>
              <a:ext uri="{FF2B5EF4-FFF2-40B4-BE49-F238E27FC236}">
                <a16:creationId xmlns="" xmlns:a16="http://schemas.microsoft.com/office/drawing/2014/main" id="{F3577190-5383-6A4D-8AAC-77E43C85B80B}"/>
              </a:ext>
            </a:extLst>
          </p:cNvPr>
          <p:cNvCxnSpPr>
            <a:cxnSpLocks/>
          </p:cNvCxnSpPr>
          <p:nvPr userDrawn="1"/>
        </p:nvCxnSpPr>
        <p:spPr>
          <a:xfrm>
            <a:off x="0" y="-672748"/>
            <a:ext cx="12192000" cy="255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hidden="1">
            <a:extLst>
              <a:ext uri="{FF2B5EF4-FFF2-40B4-BE49-F238E27FC236}">
                <a16:creationId xmlns="" xmlns:a16="http://schemas.microsoft.com/office/drawing/2014/main" id="{1F9C263D-88EE-6D4A-9777-A33300A1C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6383" y="-1116870"/>
            <a:ext cx="221582" cy="553955"/>
          </a:xfrm>
          <a:prstGeom prst="rect">
            <a:avLst/>
          </a:prstGeom>
        </p:spPr>
      </p:pic>
      <p:pic>
        <p:nvPicPr>
          <p:cNvPr id="21" name="Picture 20" hidden="1">
            <a:extLst>
              <a:ext uri="{FF2B5EF4-FFF2-40B4-BE49-F238E27FC236}">
                <a16:creationId xmlns="" xmlns:a16="http://schemas.microsoft.com/office/drawing/2014/main" id="{1C03F184-D377-4740-BE9D-5D3CAD5EB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585" y="-786496"/>
            <a:ext cx="221582" cy="547437"/>
          </a:xfrm>
          <a:prstGeom prst="rect">
            <a:avLst/>
          </a:prstGeom>
        </p:spPr>
      </p:pic>
      <p:pic>
        <p:nvPicPr>
          <p:cNvPr id="23" name="Picture 22" hidden="1">
            <a:extLst>
              <a:ext uri="{FF2B5EF4-FFF2-40B4-BE49-F238E27FC236}">
                <a16:creationId xmlns="" xmlns:a16="http://schemas.microsoft.com/office/drawing/2014/main" id="{464B90B1-ABD6-DD45-94D6-8AE85C9B35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9296" y="-1122775"/>
            <a:ext cx="215065" cy="553955"/>
          </a:xfrm>
          <a:prstGeom prst="rect">
            <a:avLst/>
          </a:prstGeom>
        </p:spPr>
      </p:pic>
      <p:pic>
        <p:nvPicPr>
          <p:cNvPr id="25" name="Picture 24" hidden="1">
            <a:extLst>
              <a:ext uri="{FF2B5EF4-FFF2-40B4-BE49-F238E27FC236}">
                <a16:creationId xmlns="" xmlns:a16="http://schemas.microsoft.com/office/drawing/2014/main" id="{44BAD9C8-3E71-FA49-BA31-08C722B83B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96060" y="-786496"/>
            <a:ext cx="221582" cy="5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7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D4309-F365-6749-9DFB-93B68FAB1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232254" cy="5095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4285E1F-E4D9-7F43-BD5E-3F43148A8F14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9">
            <a:extLst>
              <a:ext uri="{FF2B5EF4-FFF2-40B4-BE49-F238E27FC236}">
                <a16:creationId xmlns="" xmlns:a16="http://schemas.microsoft.com/office/drawing/2014/main" id="{10CA2538-FBEC-2649-9B87-1E72EC8C0B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88366" y="1402296"/>
            <a:ext cx="456939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49">
            <a:extLst>
              <a:ext uri="{FF2B5EF4-FFF2-40B4-BE49-F238E27FC236}">
                <a16:creationId xmlns="" xmlns:a16="http://schemas.microsoft.com/office/drawing/2014/main" id="{1EB30D2F-2D10-1045-8A69-3E70255962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366" y="2156599"/>
            <a:ext cx="456939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49">
            <a:extLst>
              <a:ext uri="{FF2B5EF4-FFF2-40B4-BE49-F238E27FC236}">
                <a16:creationId xmlns="" xmlns:a16="http://schemas.microsoft.com/office/drawing/2014/main" id="{4AD6979A-6029-4D47-BC2B-62F7E23C1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652" y="1402296"/>
            <a:ext cx="4569392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="" xmlns:a16="http://schemas.microsoft.com/office/drawing/2014/main" id="{E59DBE1C-1F57-0649-A712-A2A93087F1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9652" y="2156599"/>
            <a:ext cx="4569392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9">
            <a:extLst>
              <a:ext uri="{FF2B5EF4-FFF2-40B4-BE49-F238E27FC236}">
                <a16:creationId xmlns="" xmlns:a16="http://schemas.microsoft.com/office/drawing/2014/main" id="{ABC60C58-FD96-0645-A32E-6FDD0A2A7A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9574" y="4072926"/>
            <a:ext cx="5026331" cy="604350"/>
          </a:xfr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="" xmlns:a16="http://schemas.microsoft.com/office/drawing/2014/main" id="{A8072A51-84D0-374D-8E39-6AFBFDD14C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79574" y="4827229"/>
            <a:ext cx="5026331" cy="756284"/>
          </a:xfrm>
        </p:spPr>
        <p:txBody>
          <a:bodyPr anchor="t">
            <a:norm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4" name="Straight Connector 13" hidden="1">
            <a:extLst>
              <a:ext uri="{FF2B5EF4-FFF2-40B4-BE49-F238E27FC236}">
                <a16:creationId xmlns="" xmlns:a16="http://schemas.microsoft.com/office/drawing/2014/main" id="{D4D06F72-CD1D-9643-9313-A8826A42E636}"/>
              </a:ext>
            </a:extLst>
          </p:cNvPr>
          <p:cNvCxnSpPr>
            <a:cxnSpLocks/>
          </p:cNvCxnSpPr>
          <p:nvPr userDrawn="1"/>
        </p:nvCxnSpPr>
        <p:spPr>
          <a:xfrm>
            <a:off x="0" y="-660048"/>
            <a:ext cx="12192000" cy="255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hidden="1">
            <a:extLst>
              <a:ext uri="{FF2B5EF4-FFF2-40B4-BE49-F238E27FC236}">
                <a16:creationId xmlns="" xmlns:a16="http://schemas.microsoft.com/office/drawing/2014/main" id="{66CA4733-7691-AD42-B58D-B7255EADA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271" y="-1104170"/>
            <a:ext cx="221582" cy="553955"/>
          </a:xfrm>
          <a:prstGeom prst="rect">
            <a:avLst/>
          </a:prstGeom>
        </p:spPr>
      </p:pic>
      <p:pic>
        <p:nvPicPr>
          <p:cNvPr id="18" name="Picture 17" hidden="1">
            <a:extLst>
              <a:ext uri="{FF2B5EF4-FFF2-40B4-BE49-F238E27FC236}">
                <a16:creationId xmlns="" xmlns:a16="http://schemas.microsoft.com/office/drawing/2014/main" id="{915407C2-D4B7-0A47-A666-E228C861F7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5184" y="-1110075"/>
            <a:ext cx="215065" cy="553955"/>
          </a:xfrm>
          <a:prstGeom prst="rect">
            <a:avLst/>
          </a:prstGeom>
        </p:spPr>
      </p:pic>
      <p:pic>
        <p:nvPicPr>
          <p:cNvPr id="19" name="Picture 18" hidden="1">
            <a:extLst>
              <a:ext uri="{FF2B5EF4-FFF2-40B4-BE49-F238E27FC236}">
                <a16:creationId xmlns="" xmlns:a16="http://schemas.microsoft.com/office/drawing/2014/main" id="{67B43A48-8885-134F-87A4-795F6A4001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1948" y="-773796"/>
            <a:ext cx="221582" cy="5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3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875A74-DF3B-1D47-8F37-6015B9D2C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648" y="365126"/>
            <a:ext cx="11182466" cy="509517"/>
          </a:xfrm>
        </p:spPr>
        <p:txBody>
          <a:bodyPr/>
          <a:lstStyle>
            <a:lvl1pPr algn="ctr">
              <a:defRPr spc="100" baseline="0"/>
            </a:lvl1pPr>
          </a:lstStyle>
          <a:p>
            <a:r>
              <a:rPr lang="en-US" dirty="0"/>
              <a:t>Graph slide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="" xmlns:a16="http://schemas.microsoft.com/office/drawing/2014/main" id="{2F1A9D98-6693-7E45-8095-57D9D0C26E5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0648" y="1053548"/>
            <a:ext cx="11182466" cy="440185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AA9BF0C-BCBD-1A41-AA0A-4B33F9BB1A53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picture containing screenshot, drawing&#10;&#10;Description automatically generated">
            <a:extLst>
              <a:ext uri="{FF2B5EF4-FFF2-40B4-BE49-F238E27FC236}">
                <a16:creationId xmlns="" xmlns:a16="http://schemas.microsoft.com/office/drawing/2014/main" id="{90A2F7C6-2642-3849-9696-13B90E5F8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" y="22860"/>
            <a:ext cx="797839" cy="79184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951C6B2-856D-834A-8AF9-294167A02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833"/>
          <a:stretch/>
        </p:blipFill>
        <p:spPr>
          <a:xfrm>
            <a:off x="10439234" y="874642"/>
            <a:ext cx="1720397" cy="54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5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F8C316-6278-E342-9B96-48D2C6307153}"/>
              </a:ext>
            </a:extLst>
          </p:cNvPr>
          <p:cNvSpPr/>
          <p:nvPr userDrawn="1"/>
        </p:nvSpPr>
        <p:spPr>
          <a:xfrm>
            <a:off x="-1" y="1"/>
            <a:ext cx="4912963" cy="63575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875A74-DF3B-1D47-8F37-6015B9D2C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438" y="365127"/>
            <a:ext cx="3848390" cy="1097914"/>
          </a:xfrm>
        </p:spPr>
        <p:txBody>
          <a:bodyPr anchor="t"/>
          <a:lstStyle>
            <a:lvl1pPr algn="l">
              <a:defRPr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Graph + Description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="" xmlns:a16="http://schemas.microsoft.com/office/drawing/2014/main" id="{2F1A9D98-6693-7E45-8095-57D9D0C26E5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69492" y="689667"/>
            <a:ext cx="6006354" cy="46774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9B2F5E99-3434-FD44-8A68-E58FE6EDB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648" y="1945180"/>
            <a:ext cx="3841179" cy="3824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20A5A8F-84CB-704A-8C90-4A114C2C4CAD}"/>
              </a:ext>
            </a:extLst>
          </p:cNvPr>
          <p:cNvCxnSpPr/>
          <p:nvPr userDrawn="1"/>
        </p:nvCxnSpPr>
        <p:spPr>
          <a:xfrm>
            <a:off x="587023" y="1633006"/>
            <a:ext cx="1441279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DD71DEB9-8A69-AC4C-86AB-652750968487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 descr="A picture containing screenshot, drawing&#10;&#10;Description automatically generated">
            <a:extLst>
              <a:ext uri="{FF2B5EF4-FFF2-40B4-BE49-F238E27FC236}">
                <a16:creationId xmlns="" xmlns:a16="http://schemas.microsoft.com/office/drawing/2014/main" id="{0BAC5C4C-DB4E-3345-9822-F7028B72B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7252" y="34290"/>
            <a:ext cx="797839" cy="79184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9A8DFE1-EDBF-BF45-8385-6CFB1F860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387"/>
          <a:stretch/>
        </p:blipFill>
        <p:spPr>
          <a:xfrm>
            <a:off x="10439234" y="972922"/>
            <a:ext cx="1720397" cy="53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2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225A75-F146-2848-A336-654BCE35CB93}"/>
              </a:ext>
            </a:extLst>
          </p:cNvPr>
          <p:cNvSpPr/>
          <p:nvPr userDrawn="1"/>
        </p:nvSpPr>
        <p:spPr>
          <a:xfrm>
            <a:off x="-1" y="1"/>
            <a:ext cx="4912963" cy="6378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5F11EBB9-DC1D-6F42-A0C9-5CCF942B3731}"/>
              </a:ext>
            </a:extLst>
          </p:cNvPr>
          <p:cNvSpPr txBox="1">
            <a:spLocks/>
          </p:cNvSpPr>
          <p:nvPr userDrawn="1"/>
        </p:nvSpPr>
        <p:spPr>
          <a:xfrm>
            <a:off x="11702902" y="6435830"/>
            <a:ext cx="4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/>
                </a:solidFill>
                <a:latin typeface="Gotham Medium" panose="02000604030000020004" pitchFamily="2" charset="-128"/>
                <a:ea typeface="Gotham Medium" panose="02000604030000020004" pitchFamily="2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0830F5-D769-8140-A799-2C8E7FA6EA52}" type="slidenum">
              <a:rPr lang="en-US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620B040-471D-2840-A8B0-56D1DE1D1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08"/>
          <a:stretch/>
        </p:blipFill>
        <p:spPr>
          <a:xfrm>
            <a:off x="10439234" y="936346"/>
            <a:ext cx="1720397" cy="5386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8B6E8848-5C0B-584E-AEE9-ED02C969A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438" y="365127"/>
            <a:ext cx="3848390" cy="1097914"/>
          </a:xfrm>
        </p:spPr>
        <p:txBody>
          <a:bodyPr anchor="t"/>
          <a:lstStyle>
            <a:lvl1pPr algn="l">
              <a:defRPr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 + Contact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1110C3F8-0204-4D49-A277-88C1D066D7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648" y="1945180"/>
            <a:ext cx="3841179" cy="3824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6383F64-001E-324B-A455-2F8008FD0065}"/>
              </a:ext>
            </a:extLst>
          </p:cNvPr>
          <p:cNvCxnSpPr/>
          <p:nvPr userDrawn="1"/>
        </p:nvCxnSpPr>
        <p:spPr>
          <a:xfrm>
            <a:off x="587023" y="1633006"/>
            <a:ext cx="1441279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9">
            <a:extLst>
              <a:ext uri="{FF2B5EF4-FFF2-40B4-BE49-F238E27FC236}">
                <a16:creationId xmlns="" xmlns:a16="http://schemas.microsoft.com/office/drawing/2014/main" id="{21E8BDCA-0038-D741-AE95-4BDDA9D7D1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011" y="3104483"/>
            <a:ext cx="5611715" cy="332606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pPr lvl="0"/>
            <a:r>
              <a:rPr lang="en-US" dirty="0"/>
              <a:t>Presenter or Company Name</a:t>
            </a:r>
          </a:p>
        </p:txBody>
      </p:sp>
      <p:sp>
        <p:nvSpPr>
          <p:cNvPr id="23" name="Text Placeholder 49">
            <a:extLst>
              <a:ext uri="{FF2B5EF4-FFF2-40B4-BE49-F238E27FC236}">
                <a16:creationId xmlns="" xmlns:a16="http://schemas.microsoft.com/office/drawing/2014/main" id="{D4607EAB-867F-EE4A-A94E-52864836F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5011" y="4034118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496DF0A-6BC5-CC44-86A9-555F7ED811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8347" y="365127"/>
            <a:ext cx="2715048" cy="2376750"/>
          </a:xfrm>
          <a:prstGeom prst="rect">
            <a:avLst/>
          </a:prstGeom>
        </p:spPr>
      </p:pic>
      <p:sp>
        <p:nvSpPr>
          <p:cNvPr id="26" name="Picture Placeholder 24">
            <a:extLst>
              <a:ext uri="{FF2B5EF4-FFF2-40B4-BE49-F238E27FC236}">
                <a16:creationId xmlns="" xmlns:a16="http://schemas.microsoft.com/office/drawing/2014/main" id="{A6F5ABE1-5B5B-7D4B-8FFD-219E53BDE86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927808" y="374040"/>
            <a:ext cx="2367837" cy="2367837"/>
          </a:xfrm>
          <a:prstGeom prst="ellips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EB4E06F-D890-6844-9C85-085DC608B916}"/>
              </a:ext>
            </a:extLst>
          </p:cNvPr>
          <p:cNvCxnSpPr>
            <a:cxnSpLocks/>
          </p:cNvCxnSpPr>
          <p:nvPr userDrawn="1"/>
        </p:nvCxnSpPr>
        <p:spPr>
          <a:xfrm>
            <a:off x="5755011" y="3715031"/>
            <a:ext cx="5611715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9">
            <a:extLst>
              <a:ext uri="{FF2B5EF4-FFF2-40B4-BE49-F238E27FC236}">
                <a16:creationId xmlns="" xmlns:a16="http://schemas.microsoft.com/office/drawing/2014/main" id="{1485E5B1-102C-C545-A03E-009BC1B49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5011" y="4508127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2</a:t>
            </a:r>
          </a:p>
        </p:txBody>
      </p:sp>
      <p:sp>
        <p:nvSpPr>
          <p:cNvPr id="29" name="Text Placeholder 49">
            <a:extLst>
              <a:ext uri="{FF2B5EF4-FFF2-40B4-BE49-F238E27FC236}">
                <a16:creationId xmlns="" xmlns:a16="http://schemas.microsoft.com/office/drawing/2014/main" id="{F5A447C2-C12F-2C4D-B1F3-C7AF56D68D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5011" y="4982136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3</a:t>
            </a:r>
          </a:p>
        </p:txBody>
      </p:sp>
      <p:pic>
        <p:nvPicPr>
          <p:cNvPr id="30" name="Picture 29" descr="A picture containing screenshot, drawing&#10;&#10;Description automatically generated">
            <a:extLst>
              <a:ext uri="{FF2B5EF4-FFF2-40B4-BE49-F238E27FC236}">
                <a16:creationId xmlns="" xmlns:a16="http://schemas.microsoft.com/office/drawing/2014/main" id="{107C1143-C0FA-0747-8F14-A475C565DB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47252" y="34290"/>
            <a:ext cx="797839" cy="791840"/>
          </a:xfrm>
          <a:prstGeom prst="rect">
            <a:avLst/>
          </a:prstGeom>
        </p:spPr>
      </p:pic>
      <p:sp>
        <p:nvSpPr>
          <p:cNvPr id="31" name="Text Placeholder 49">
            <a:extLst>
              <a:ext uri="{FF2B5EF4-FFF2-40B4-BE49-F238E27FC236}">
                <a16:creationId xmlns="" xmlns:a16="http://schemas.microsoft.com/office/drawing/2014/main" id="{093B08CD-FA59-1149-B7CF-A68D5354E7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55011" y="5456145"/>
            <a:ext cx="5611715" cy="341135"/>
          </a:xfrm>
        </p:spPr>
        <p:txBody>
          <a:bodyPr anchor="t">
            <a:normAutofit/>
          </a:bodyPr>
          <a:lstStyle>
            <a:lvl1pPr algn="l">
              <a:defRPr sz="1400" b="0"/>
            </a:lvl1pPr>
          </a:lstStyle>
          <a:p>
            <a:pPr lvl="0"/>
            <a:r>
              <a:rPr lang="en-US" dirty="0"/>
              <a:t>Contact 4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78E75F73-A703-D745-9BF3-83E94AF71E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5971" y="813590"/>
            <a:ext cx="2124450" cy="1477304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43811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231913" y="136526"/>
            <a:ext cx="11645348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231913" y="1050374"/>
            <a:ext cx="116453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66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–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1C93CB9-9137-7943-A9B2-437FCB17249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4477" y="4203221"/>
            <a:ext cx="1160462" cy="1160462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207CC8F2-84CB-CB49-BD5E-3DF9BB618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239" y="4242597"/>
            <a:ext cx="2229596" cy="757130"/>
          </a:xfrm>
        </p:spPr>
        <p:txBody>
          <a:bodyPr wrap="square">
            <a:spAutoFit/>
          </a:bodyPr>
          <a:lstStyle>
            <a:lvl1pPr algn="l"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C17ECC45-6FF5-4945-B6B6-C93E89B07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239" y="4999727"/>
            <a:ext cx="2229596" cy="360937"/>
          </a:xfrm>
        </p:spPr>
        <p:txBody>
          <a:bodyPr>
            <a:normAutofit/>
          </a:bodyPr>
          <a:lstStyle>
            <a:lvl1pPr algn="l">
              <a:defRPr sz="1400" spc="100" baseline="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Presenters Title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="" xmlns:a16="http://schemas.microsoft.com/office/drawing/2014/main" id="{1215C257-014C-654B-B289-8345CBBCF14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715237" y="4203221"/>
            <a:ext cx="1160462" cy="1160462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1" name="Title 22">
            <a:extLst>
              <a:ext uri="{FF2B5EF4-FFF2-40B4-BE49-F238E27FC236}">
                <a16:creationId xmlns="" xmlns:a16="http://schemas.microsoft.com/office/drawing/2014/main" id="{E26456A7-879A-484E-B531-093042C98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477" y="1329847"/>
            <a:ext cx="8643045" cy="1513251"/>
          </a:xfrm>
        </p:spPr>
        <p:txBody>
          <a:bodyPr anchor="b"/>
          <a:lstStyle>
            <a:lvl1pPr>
              <a:defRPr spc="100" baseline="0"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01F5DBA-B299-6D4E-879A-59DC180E1F03}"/>
              </a:ext>
            </a:extLst>
          </p:cNvPr>
          <p:cNvCxnSpPr>
            <a:cxnSpLocks/>
          </p:cNvCxnSpPr>
          <p:nvPr userDrawn="1"/>
        </p:nvCxnSpPr>
        <p:spPr>
          <a:xfrm>
            <a:off x="3183647" y="3842285"/>
            <a:ext cx="7330185" cy="0"/>
          </a:xfrm>
          <a:prstGeom prst="line">
            <a:avLst/>
          </a:prstGeom>
          <a:ln w="15875">
            <a:solidFill>
              <a:srgbClr val="94D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7">
            <a:extLst>
              <a:ext uri="{FF2B5EF4-FFF2-40B4-BE49-F238E27FC236}">
                <a16:creationId xmlns="" xmlns:a16="http://schemas.microsoft.com/office/drawing/2014/main" id="{25085CD4-5032-4D4B-B524-FBA86B4DA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77" y="3726946"/>
            <a:ext cx="1409170" cy="360936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="" xmlns:a16="http://schemas.microsoft.com/office/drawing/2014/main" id="{3254A9AC-A7D7-CE4A-9BC0-531F72AC5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4477" y="2926827"/>
            <a:ext cx="8671622" cy="550670"/>
          </a:xfrm>
        </p:spPr>
        <p:txBody>
          <a:bodyPr>
            <a:noAutofit/>
          </a:bodyPr>
          <a:lstStyle>
            <a:lvl1pPr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4FF5C1E-1774-EC40-8A2A-FC56520F1B3E}"/>
              </a:ext>
            </a:extLst>
          </p:cNvPr>
          <p:cNvGrpSpPr/>
          <p:nvPr userDrawn="1"/>
        </p:nvGrpSpPr>
        <p:grpSpPr>
          <a:xfrm>
            <a:off x="3989466" y="319852"/>
            <a:ext cx="4213066" cy="897186"/>
            <a:chOff x="5183942" y="319852"/>
            <a:chExt cx="4213066" cy="897186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1F131275-0305-5342-B6B9-127E3FCC6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83942" y="319852"/>
              <a:ext cx="1824113" cy="8971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A93DFAF7-EFE2-9343-90B1-1C3BF9E2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6724" y="427220"/>
              <a:ext cx="1730284" cy="753354"/>
            </a:xfrm>
            <a:prstGeom prst="rect">
              <a:avLst/>
            </a:prstGeom>
          </p:spPr>
        </p:pic>
      </p:grpSp>
      <p:sp>
        <p:nvSpPr>
          <p:cNvPr id="21" name="Text Placeholder 27">
            <a:extLst>
              <a:ext uri="{FF2B5EF4-FFF2-40B4-BE49-F238E27FC236}">
                <a16:creationId xmlns="" xmlns:a16="http://schemas.microsoft.com/office/drawing/2014/main" id="{9F35ECBE-330C-0B41-BF4D-BA27B8597F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1999" y="4242597"/>
            <a:ext cx="2229596" cy="757130"/>
          </a:xfrm>
        </p:spPr>
        <p:txBody>
          <a:bodyPr wrap="square">
            <a:spAutoFit/>
          </a:bodyPr>
          <a:lstStyle>
            <a:lvl1pPr algn="l"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="" xmlns:a16="http://schemas.microsoft.com/office/drawing/2014/main" id="{30F08FDF-7DBF-C146-B992-F1E4B7EBE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1999" y="4999727"/>
            <a:ext cx="2229596" cy="360937"/>
          </a:xfrm>
        </p:spPr>
        <p:txBody>
          <a:bodyPr>
            <a:normAutofit/>
          </a:bodyPr>
          <a:lstStyle>
            <a:lvl1pPr algn="l">
              <a:defRPr sz="1400" spc="100" baseline="0">
                <a:solidFill>
                  <a:srgbClr val="94DDFE"/>
                </a:solidFill>
              </a:defRPr>
            </a:lvl1pPr>
          </a:lstStyle>
          <a:p>
            <a:pPr lvl="0"/>
            <a:r>
              <a:rPr lang="en-US" dirty="0"/>
              <a:t>Presenters Title</a:t>
            </a:r>
          </a:p>
        </p:txBody>
      </p:sp>
    </p:spTree>
    <p:extLst>
      <p:ext uri="{BB962C8B-B14F-4D97-AF65-F5344CB8AC3E}">
        <p14:creationId xmlns:p14="http://schemas.microsoft.com/office/powerpoint/2010/main" val="18599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N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="" xmlns:a16="http://schemas.microsoft.com/office/drawing/2014/main" id="{268F7F97-2C6C-E04B-8367-8180EF180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477" y="1408810"/>
            <a:ext cx="8643045" cy="1513251"/>
          </a:xfrm>
        </p:spPr>
        <p:txBody>
          <a:bodyPr anchor="b"/>
          <a:lstStyle>
            <a:lvl1pPr algn="ctr">
              <a:defRPr spc="100" baseline="0"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1C5DA52-33FB-4842-A7D3-0A4110A85EF7}"/>
              </a:ext>
            </a:extLst>
          </p:cNvPr>
          <p:cNvCxnSpPr>
            <a:cxnSpLocks/>
          </p:cNvCxnSpPr>
          <p:nvPr userDrawn="1"/>
        </p:nvCxnSpPr>
        <p:spPr>
          <a:xfrm>
            <a:off x="1774477" y="3887105"/>
            <a:ext cx="8739355" cy="0"/>
          </a:xfrm>
          <a:prstGeom prst="line">
            <a:avLst/>
          </a:prstGeom>
          <a:ln w="15875">
            <a:solidFill>
              <a:srgbClr val="94D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7">
            <a:extLst>
              <a:ext uri="{FF2B5EF4-FFF2-40B4-BE49-F238E27FC236}">
                <a16:creationId xmlns="" xmlns:a16="http://schemas.microsoft.com/office/drawing/2014/main" id="{4EFC3191-285C-BB45-9323-FC865F2C9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4477" y="3005790"/>
            <a:ext cx="8671622" cy="550670"/>
          </a:xfrm>
        </p:spPr>
        <p:txBody>
          <a:bodyPr>
            <a:noAutofit/>
          </a:bodyPr>
          <a:lstStyle>
            <a:lvl1pPr algn="ctr">
              <a:defRPr sz="2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C28D3F-CE45-4B49-8828-926E74BEE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2993" y="4320351"/>
            <a:ext cx="3026012" cy="14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4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emb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610AFD-4648-3747-A85A-512FC97C1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030" y="1841348"/>
            <a:ext cx="5451941" cy="30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24920A-7BD1-5E4A-9C30-31A0581FB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0055" y="34305"/>
            <a:ext cx="5052743" cy="6785841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873A959-B8B0-E741-B0A5-14E72F64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759374A2-9468-9A44-A30C-692A91D4BC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04855"/>
            <a:ext cx="7931727" cy="20971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50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CEF296-43DD-0C4B-9888-0ECC23C47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0586" y="34305"/>
            <a:ext cx="4632212" cy="6785841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58EC3CD3-5EDC-8546-8D42-33221D55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E0738736-5E72-B049-B142-F45452800D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04855"/>
            <a:ext cx="7931727" cy="20971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93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AD5EC2-8E23-E045-A5F1-ECC2139EB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0586" y="35510"/>
            <a:ext cx="4632212" cy="67858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E7FE27-31B2-9B45-9355-DDD096B5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="" xmlns:a16="http://schemas.microsoft.com/office/drawing/2014/main" id="{1C94246D-12D5-7E43-B0F9-09E93853C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04855"/>
            <a:ext cx="7931727" cy="20971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51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36.xml"/><Relationship Id="rId27" Type="http://schemas.openxmlformats.org/officeDocument/2006/relationships/theme" Target="../theme/theme3.xml"/><Relationship Id="rId28" Type="http://schemas.openxmlformats.org/officeDocument/2006/relationships/image" Target="../media/image11.emf"/><Relationship Id="rId29" Type="http://schemas.openxmlformats.org/officeDocument/2006/relationships/image" Target="../media/image12.png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3FF40F-3838-5A4E-9510-DE0555794AE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EBC16975-90E8-DB46-A6CA-9F556C2277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57854"/>
            <a:ext cx="10515600" cy="3140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554971"/>
            <a:ext cx="10515600" cy="1014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watermark" hidden="1">
            <a:extLst>
              <a:ext uri="{FF2B5EF4-FFF2-40B4-BE49-F238E27FC236}">
                <a16:creationId xmlns="" xmlns:a16="http://schemas.microsoft.com/office/drawing/2014/main" id="{050FC505-4F46-6D4E-9A13-BF5D00407C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81" r:id="rId2"/>
    <p:sldLayoutId id="2147483667" r:id="rId3"/>
    <p:sldLayoutId id="2147483682" r:id="rId4"/>
    <p:sldLayoutId id="2147483668" r:id="rId5"/>
    <p:sldLayoutId id="214748366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="" xmlns:a16="http://schemas.microsoft.com/office/drawing/2014/main" id="{79253A78-0A22-2E48-9D1E-C45E68FD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9"/>
            <a:ext cx="8617527" cy="2722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7F74F53E-45FA-994E-85CD-630C6F1C9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40727"/>
            <a:ext cx="7910945" cy="230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watermark" hidden="1">
            <a:extLst>
              <a:ext uri="{FF2B5EF4-FFF2-40B4-BE49-F238E27FC236}">
                <a16:creationId xmlns="" xmlns:a16="http://schemas.microsoft.com/office/drawing/2014/main" id="{A54FAB78-BAD8-6A4B-82DB-E4F69D0866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00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53" r:id="rId2"/>
    <p:sldLayoutId id="2147483670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AE8DDF-2C42-F640-BFB1-CA1444194385}"/>
              </a:ext>
            </a:extLst>
          </p:cNvPr>
          <p:cNvSpPr/>
          <p:nvPr userDrawn="1"/>
        </p:nvSpPr>
        <p:spPr>
          <a:xfrm>
            <a:off x="-2" y="6358731"/>
            <a:ext cx="12192001" cy="4992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648" y="365126"/>
            <a:ext cx="10797988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1093886"/>
            <a:ext cx="10797988" cy="498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2462A87-200B-D04F-A63A-5E641A74B8DB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65717" y="6399661"/>
            <a:ext cx="1092200" cy="3754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3FA864-FB7B-5045-8AC3-9D0090B6049A}"/>
              </a:ext>
            </a:extLst>
          </p:cNvPr>
          <p:cNvSpPr/>
          <p:nvPr userDrawn="1"/>
        </p:nvSpPr>
        <p:spPr>
          <a:xfrm>
            <a:off x="11762545" y="6420643"/>
            <a:ext cx="375444" cy="37544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watermark" hidden="1">
            <a:extLst>
              <a:ext uri="{FF2B5EF4-FFF2-40B4-BE49-F238E27FC236}">
                <a16:creationId xmlns="" xmlns:a16="http://schemas.microsoft.com/office/drawing/2014/main" id="{D4626943-C9BE-F843-A14A-D4FA73CCEA3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1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83" r:id="rId2"/>
    <p:sldLayoutId id="2147483675" r:id="rId3"/>
    <p:sldLayoutId id="2147483676" r:id="rId4"/>
    <p:sldLayoutId id="2147483659" r:id="rId5"/>
    <p:sldLayoutId id="2147483684" r:id="rId6"/>
    <p:sldLayoutId id="2147483680" r:id="rId7"/>
    <p:sldLayoutId id="2147483669" r:id="rId8"/>
    <p:sldLayoutId id="2147483674" r:id="rId9"/>
    <p:sldLayoutId id="2147483649" r:id="rId10"/>
    <p:sldLayoutId id="2147483685" r:id="rId11"/>
    <p:sldLayoutId id="2147483654" r:id="rId12"/>
    <p:sldLayoutId id="2147483673" r:id="rId13"/>
    <p:sldLayoutId id="2147483686" r:id="rId14"/>
    <p:sldLayoutId id="2147483655" r:id="rId15"/>
    <p:sldLayoutId id="2147483658" r:id="rId16"/>
    <p:sldLayoutId id="2147483657" r:id="rId17"/>
    <p:sldLayoutId id="2147483656" r:id="rId18"/>
    <p:sldLayoutId id="2147483660" r:id="rId19"/>
    <p:sldLayoutId id="2147483661" r:id="rId20"/>
    <p:sldLayoutId id="2147483678" r:id="rId21"/>
    <p:sldLayoutId id="2147483679" r:id="rId22"/>
    <p:sldLayoutId id="2147483662" r:id="rId23"/>
    <p:sldLayoutId id="2147483664" r:id="rId24"/>
    <p:sldLayoutId id="2147483663" r:id="rId25"/>
    <p:sldLayoutId id="2147483687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35.xml"/><Relationship Id="rId2" Type="http://schemas.openxmlformats.org/officeDocument/2006/relationships/hyperlink" Target="mailto:jkoilpillai@waverleylabs.co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759AB7-52F3-D34E-A60A-071E00D7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477" y="1329847"/>
            <a:ext cx="8790699" cy="1513251"/>
          </a:xfrm>
        </p:spPr>
        <p:txBody>
          <a:bodyPr/>
          <a:lstStyle/>
          <a:p>
            <a:r>
              <a:rPr lang="en-US" dirty="0"/>
              <a:t>SDP and DDoS Protection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C0A56E-82E8-3849-881D-697C1A517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Juanita </a:t>
            </a:r>
            <a:r>
              <a:rPr lang="en-US" dirty="0" err="1"/>
              <a:t>Koilpillai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E55E8B1-BD3F-C94D-861C-E627653C1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Founder and CEO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DBBD5878-8202-0E41-9AFB-4F29A3361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14A9FB86-B964-E34D-A15D-11628C9DE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476" y="2926827"/>
            <a:ext cx="8989003" cy="550670"/>
          </a:xfrm>
        </p:spPr>
        <p:txBody>
          <a:bodyPr/>
          <a:lstStyle/>
          <a:p>
            <a:r>
              <a:rPr lang="en-US" dirty="0"/>
              <a:t>Software Defined Perimeter, </a:t>
            </a:r>
            <a:r>
              <a:rPr lang="en-US" dirty="0" err="1"/>
              <a:t>Microsegmentation</a:t>
            </a:r>
            <a:r>
              <a:rPr lang="en-US" dirty="0"/>
              <a:t>, Zero Trust</a:t>
            </a:r>
          </a:p>
        </p:txBody>
      </p:sp>
      <p:pic>
        <p:nvPicPr>
          <p:cNvPr id="7" name="Picture Placeholder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1D82876-4214-D545-B893-7007BD22FDA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6052" b="6052"/>
          <a:stretch>
            <a:fillRect/>
          </a:stretch>
        </p:blipFill>
        <p:spPr/>
      </p:pic>
      <p:pic>
        <p:nvPicPr>
          <p:cNvPr id="10" name="Picture Placeholder 9" descr="A person smiling for the camera&#10;&#10;Description automatically generated">
            <a:extLst>
              <a:ext uri="{FF2B5EF4-FFF2-40B4-BE49-F238E27FC236}">
                <a16:creationId xmlns="" xmlns:a16="http://schemas.microsoft.com/office/drawing/2014/main" id="{AF35E879-0381-BF48-A93E-5CD763D78A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6936" b="6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28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180872F4-8769-FE4B-BDEA-39ECFFE8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621753"/>
            <a:ext cx="5103896" cy="38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D894CAE-CE1A-5F43-BE6E-D24471B926C5}"/>
              </a:ext>
            </a:extLst>
          </p:cNvPr>
          <p:cNvSpPr/>
          <p:nvPr/>
        </p:nvSpPr>
        <p:spPr>
          <a:xfrm>
            <a:off x="6441440" y="2019063"/>
            <a:ext cx="2997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Attacks flaws in application logic or data handling.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Consumes application/system  resources per connection, via resource-hungry requests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</a:rPr>
              <a:t>Most common, volumetric attacks.</a:t>
            </a:r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Simpler to perform, have historically been effective when launched from large botnets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B1FE08CD-FAB4-804D-858F-C22543D1A6DE}"/>
              </a:ext>
            </a:extLst>
          </p:cNvPr>
          <p:cNvSpPr/>
          <p:nvPr/>
        </p:nvSpPr>
        <p:spPr>
          <a:xfrm>
            <a:off x="6170696" y="2345179"/>
            <a:ext cx="264160" cy="792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="" xmlns:a16="http://schemas.microsoft.com/office/drawing/2014/main" id="{70B66D6A-A868-DA4B-9B9B-9FE6BCB144F4}"/>
              </a:ext>
            </a:extLst>
          </p:cNvPr>
          <p:cNvSpPr/>
          <p:nvPr/>
        </p:nvSpPr>
        <p:spPr>
          <a:xfrm>
            <a:off x="6160536" y="3538027"/>
            <a:ext cx="243840" cy="894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D133BCB-BCD8-BF4A-9BF5-7996C3AF2007}"/>
              </a:ext>
            </a:extLst>
          </p:cNvPr>
          <p:cNvSpPr txBox="1">
            <a:spLocks/>
          </p:cNvSpPr>
          <p:nvPr/>
        </p:nvSpPr>
        <p:spPr>
          <a:xfrm>
            <a:off x="968488" y="365126"/>
            <a:ext cx="10797988" cy="50951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Classes of DDoS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8445949B-6435-804A-8839-BF827452605C}"/>
              </a:ext>
            </a:extLst>
          </p:cNvPr>
          <p:cNvSpPr txBox="1">
            <a:spLocks/>
          </p:cNvSpPr>
          <p:nvPr/>
        </p:nvSpPr>
        <p:spPr>
          <a:xfrm>
            <a:off x="469900" y="92036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Google Shape;115;p5">
            <a:extLst>
              <a:ext uri="{FF2B5EF4-FFF2-40B4-BE49-F238E27FC236}">
                <a16:creationId xmlns="" xmlns:a16="http://schemas.microsoft.com/office/drawing/2014/main" id="{DB7E0865-3251-8D47-912D-CA628B9BEB37}"/>
              </a:ext>
            </a:extLst>
          </p:cNvPr>
          <p:cNvSpPr txBox="1"/>
          <p:nvPr/>
        </p:nvSpPr>
        <p:spPr>
          <a:xfrm>
            <a:off x="9743440" y="2040865"/>
            <a:ext cx="249953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Offload processing from application to a system “in front”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Web Application Firewall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Application Delivery Platform</a:t>
            </a:r>
            <a:endParaRPr sz="1400" dirty="0"/>
          </a:p>
        </p:txBody>
      </p:sp>
      <p:sp>
        <p:nvSpPr>
          <p:cNvPr id="12" name="Google Shape;117;p5">
            <a:extLst>
              <a:ext uri="{FF2B5EF4-FFF2-40B4-BE49-F238E27FC236}">
                <a16:creationId xmlns="" xmlns:a16="http://schemas.microsoft.com/office/drawing/2014/main" id="{BD5D5DE3-955B-2145-80E5-321E9854093D}"/>
              </a:ext>
            </a:extLst>
          </p:cNvPr>
          <p:cNvSpPr txBox="1"/>
          <p:nvPr/>
        </p:nvSpPr>
        <p:spPr>
          <a:xfrm>
            <a:off x="9743440" y="3492866"/>
            <a:ext cx="244856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Detect and block attacking traffic at ISP or network layer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Sinkhole/Blackhole traffic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BGP routing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Rate-limiting</a:t>
            </a:r>
            <a:endParaRPr sz="1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11248B7-1230-A34E-A8A9-8C8842A0E45E}"/>
              </a:ext>
            </a:extLst>
          </p:cNvPr>
          <p:cNvSpPr txBox="1">
            <a:spLocks/>
          </p:cNvSpPr>
          <p:nvPr/>
        </p:nvSpPr>
        <p:spPr>
          <a:xfrm>
            <a:off x="967740" y="785674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Traditional Defenses Have Become Ineffective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325BBFCF-BA69-C04C-8C70-1F2763956BE5}"/>
              </a:ext>
            </a:extLst>
          </p:cNvPr>
          <p:cNvSpPr txBox="1">
            <a:spLocks/>
          </p:cNvSpPr>
          <p:nvPr/>
        </p:nvSpPr>
        <p:spPr>
          <a:xfrm>
            <a:off x="6301741" y="1215651"/>
            <a:ext cx="1633219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Causes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A7B344F-1F5F-1942-AE95-0EB230332A66}"/>
              </a:ext>
            </a:extLst>
          </p:cNvPr>
          <p:cNvSpPr txBox="1">
            <a:spLocks/>
          </p:cNvSpPr>
          <p:nvPr/>
        </p:nvSpPr>
        <p:spPr>
          <a:xfrm>
            <a:off x="9868536" y="1207582"/>
            <a:ext cx="1633219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289058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760233" y="136526"/>
            <a:ext cx="10344647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100" dirty="0"/>
              <a:t>TCP SYN Flood Attack with SDP Defense</a:t>
            </a:r>
            <a:endParaRPr sz="3100" dirty="0"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9225279" y="1301404"/>
            <a:ext cx="26519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+mn-lt"/>
              </a:rPr>
              <a:t>SYN Acknowledgements are squelched using SPA</a:t>
            </a:r>
            <a:endParaRPr dirty="0">
              <a:latin typeface="+mn-lt"/>
            </a:endParaRPr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54" y="1205257"/>
            <a:ext cx="8320539" cy="4447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58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587513" y="136526"/>
            <a:ext cx="10730727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100" dirty="0"/>
              <a:t>HTTP Flood Attack with SDP Defense</a:t>
            </a:r>
            <a:endParaRPr sz="3100" dirty="0"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9387839" y="664294"/>
            <a:ext cx="22148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+mn-lt"/>
              </a:rPr>
              <a:t>	</a:t>
            </a:r>
            <a:endParaRPr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+mn-lt"/>
              </a:rPr>
              <a:t>This time, HTTP traffic is measured by SDP</a:t>
            </a:r>
            <a:endParaRPr dirty="0">
              <a:latin typeface="+mn-lt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393" y="996688"/>
            <a:ext cx="8810480" cy="4864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04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&amp; IaaS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04855"/>
            <a:ext cx="8713424" cy="2097181"/>
          </a:xfrm>
        </p:spPr>
        <p:txBody>
          <a:bodyPr/>
          <a:lstStyle/>
          <a:p>
            <a:r>
              <a:rPr lang="en-US" dirty="0"/>
              <a:t>- Securing Connections in Cloud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6598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CC168-051A-B246-8FBA-F934D446C814}"/>
              </a:ext>
            </a:extLst>
          </p:cNvPr>
          <p:cNvSpPr txBox="1">
            <a:spLocks/>
          </p:cNvSpPr>
          <p:nvPr/>
        </p:nvSpPr>
        <p:spPr>
          <a:xfrm>
            <a:off x="846568" y="365126"/>
            <a:ext cx="10797988" cy="50951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IaaS Security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D4D091-BD8C-484B-8D5F-D28B06F7973E}"/>
              </a:ext>
            </a:extLst>
          </p:cNvPr>
          <p:cNvSpPr txBox="1">
            <a:spLocks/>
          </p:cNvSpPr>
          <p:nvPr/>
        </p:nvSpPr>
        <p:spPr>
          <a:xfrm>
            <a:off x="876300" y="76796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Elasticity and Scalability create Complexity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A0E0C8B-D0C4-FF4A-90C8-FE3B12752EAC}"/>
              </a:ext>
            </a:extLst>
          </p:cNvPr>
          <p:cNvSpPr/>
          <p:nvPr/>
        </p:nvSpPr>
        <p:spPr>
          <a:xfrm>
            <a:off x="8016642" y="1649214"/>
            <a:ext cx="269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On-Demand Self Service Simplifies Unauthorized Use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426C5F-04A4-8D4C-990A-81E2875D004E}"/>
              </a:ext>
            </a:extLst>
          </p:cNvPr>
          <p:cNvSpPr/>
          <p:nvPr/>
        </p:nvSpPr>
        <p:spPr>
          <a:xfrm>
            <a:off x="8016642" y="2384265"/>
            <a:ext cx="3047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Internet-Accessible Management APIs can be Compromise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FB5A507-00BE-BA43-9FA3-7088B19ADB1B}"/>
              </a:ext>
            </a:extLst>
          </p:cNvPr>
          <p:cNvSpPr/>
          <p:nvPr/>
        </p:nvSpPr>
        <p:spPr>
          <a:xfrm>
            <a:off x="8016642" y="3215640"/>
            <a:ext cx="2178349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Separation Among Multiple Tenants Fails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250DAE9-58AE-D84C-8159-EB86EDE6F08C}"/>
              </a:ext>
            </a:extLst>
          </p:cNvPr>
          <p:cNvSpPr/>
          <p:nvPr/>
        </p:nvSpPr>
        <p:spPr>
          <a:xfrm>
            <a:off x="8016642" y="3944111"/>
            <a:ext cx="2010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Credentials are Stolen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254BC83-B218-B643-8647-86270F4D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46262"/>
            <a:ext cx="6614160" cy="45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4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8" y="852407"/>
            <a:ext cx="5625352" cy="1308902"/>
          </a:xfrm>
        </p:spPr>
        <p:txBody>
          <a:bodyPr/>
          <a:lstStyle/>
          <a:p>
            <a:r>
              <a:rPr lang="en-US" dirty="0"/>
              <a:t>SDP and </a:t>
            </a:r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760" y="2619214"/>
            <a:ext cx="5186940" cy="32236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Separation of Control and Data planes ideal for Cloud adoption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Inspection of packets within the perimeter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Focus on insider threats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CSPs do the rest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Additional layer of ‘TRUST’ – SDP Controller acts as a Trust Broker</a:t>
            </a:r>
          </a:p>
        </p:txBody>
      </p:sp>
      <p:pic>
        <p:nvPicPr>
          <p:cNvPr id="7" name="Picture Placeholder 6" descr="A picture containing screenshot&#10;&#10;Description automatically generated">
            <a:extLst>
              <a:ext uri="{FF2B5EF4-FFF2-40B4-BE49-F238E27FC236}">
                <a16:creationId xmlns="" xmlns:a16="http://schemas.microsoft.com/office/drawing/2014/main" id="{DAE04939-F51F-E846-998D-A8E1646F0D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151" t="25986" r="43608" b="5781"/>
          <a:stretch/>
        </p:blipFill>
        <p:spPr>
          <a:xfrm>
            <a:off x="6096000" y="1503680"/>
            <a:ext cx="5375038" cy="3643745"/>
          </a:xfrm>
        </p:spPr>
      </p:pic>
    </p:spTree>
    <p:extLst>
      <p:ext uri="{BB962C8B-B14F-4D97-AF65-F5344CB8AC3E}">
        <p14:creationId xmlns:p14="http://schemas.microsoft.com/office/powerpoint/2010/main" val="80470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IaaS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9440" y="2619214"/>
            <a:ext cx="4663440" cy="32236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SDP provides access control and resiliency against network based attacks </a:t>
            </a:r>
          </a:p>
          <a:p>
            <a:pPr marL="285750" indent="-285750">
              <a:buFontTx/>
              <a:buChar char="-"/>
            </a:pPr>
            <a:r>
              <a:rPr lang="en-US" dirty="0"/>
              <a:t>With SDP enabled 75% of legitimate traffic to the servers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Unauthorized packets are dropped at the gateway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8FE0B94-D713-0547-8CC6-C0652645ED6E}"/>
              </a:ext>
            </a:extLst>
          </p:cNvPr>
          <p:cNvSpPr/>
          <p:nvPr/>
        </p:nvSpPr>
        <p:spPr>
          <a:xfrm>
            <a:off x="7508654" y="1004909"/>
            <a:ext cx="1229360" cy="11043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Consistent Response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22F59E-2054-E94D-A351-C86C8607D3DA}"/>
              </a:ext>
            </a:extLst>
          </p:cNvPr>
          <p:cNvSpPr/>
          <p:nvPr/>
        </p:nvSpPr>
        <p:spPr>
          <a:xfrm>
            <a:off x="9374644" y="995070"/>
            <a:ext cx="1229360" cy="11043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 Time under Attack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="" xmlns:a16="http://schemas.microsoft.com/office/drawing/2014/main" id="{D774CF28-3BCA-B34A-A2BF-14973C79E6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7658" t="8518" r="9826" b="2956"/>
          <a:stretch/>
        </p:blipFill>
        <p:spPr>
          <a:xfrm>
            <a:off x="5445760" y="2619214"/>
            <a:ext cx="5948956" cy="3233008"/>
          </a:xfrm>
        </p:spPr>
      </p:pic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592D6523-5428-F54A-8520-30D05A5EBE22}"/>
              </a:ext>
            </a:extLst>
          </p:cNvPr>
          <p:cNvSpPr/>
          <p:nvPr/>
        </p:nvSpPr>
        <p:spPr>
          <a:xfrm rot="5400000" flipV="1">
            <a:off x="6853393" y="3317714"/>
            <a:ext cx="2544899" cy="1262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DAB9503-31AF-6949-8C51-2C38F859B984}"/>
              </a:ext>
            </a:extLst>
          </p:cNvPr>
          <p:cNvSpPr/>
          <p:nvPr/>
        </p:nvSpPr>
        <p:spPr>
          <a:xfrm rot="6821312" flipV="1">
            <a:off x="8906149" y="2665561"/>
            <a:ext cx="1440596" cy="14814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3920" y="5852222"/>
            <a:ext cx="245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 </a:t>
            </a:r>
            <a:r>
              <a:rPr lang="mr-IN" sz="1000" dirty="0" smtClean="0"/>
              <a:t>–</a:t>
            </a:r>
            <a:r>
              <a:rPr lang="en-US" sz="1000" dirty="0" smtClean="0"/>
              <a:t> Manhattan College IEEE Paper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831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&amp; SDN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Securing Connections vs. Providing Connectivity</a:t>
            </a:r>
          </a:p>
        </p:txBody>
      </p:sp>
    </p:spTree>
    <p:extLst>
      <p:ext uri="{BB962C8B-B14F-4D97-AF65-F5344CB8AC3E}">
        <p14:creationId xmlns:p14="http://schemas.microsoft.com/office/powerpoint/2010/main" val="405756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CC168-051A-B246-8FBA-F934D446C814}"/>
              </a:ext>
            </a:extLst>
          </p:cNvPr>
          <p:cNvSpPr txBox="1">
            <a:spLocks/>
          </p:cNvSpPr>
          <p:nvPr/>
        </p:nvSpPr>
        <p:spPr>
          <a:xfrm>
            <a:off x="755128" y="365126"/>
            <a:ext cx="10797988" cy="50951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SDP vs. SDN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D4D091-BD8C-484B-8D5F-D28B06F7973E}"/>
              </a:ext>
            </a:extLst>
          </p:cNvPr>
          <p:cNvSpPr txBox="1">
            <a:spLocks/>
          </p:cNvSpPr>
          <p:nvPr/>
        </p:nvSpPr>
        <p:spPr>
          <a:xfrm>
            <a:off x="754380" y="78828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Simplify Network Security vs. Simplify Network Management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D27A52E-CF99-664E-BF90-A57FF163233C}"/>
              </a:ext>
            </a:extLst>
          </p:cNvPr>
          <p:cNvSpPr/>
          <p:nvPr/>
        </p:nvSpPr>
        <p:spPr>
          <a:xfrm>
            <a:off x="883919" y="2600960"/>
            <a:ext cx="4985067" cy="2235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C5663DE-8600-AA44-9295-B679F822DBB8}"/>
              </a:ext>
            </a:extLst>
          </p:cNvPr>
          <p:cNvSpPr/>
          <p:nvPr/>
        </p:nvSpPr>
        <p:spPr>
          <a:xfrm>
            <a:off x="5868986" y="2560320"/>
            <a:ext cx="4124960" cy="2235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A9E7EEC-C413-CC4A-9485-2C00E7567A5C}"/>
              </a:ext>
            </a:extLst>
          </p:cNvPr>
          <p:cNvSpPr/>
          <p:nvPr/>
        </p:nvSpPr>
        <p:spPr>
          <a:xfrm>
            <a:off x="4131626" y="2824480"/>
            <a:ext cx="2655254" cy="1706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9113A-DF15-9145-8ADF-D9EB75A1C8CC}"/>
              </a:ext>
            </a:extLst>
          </p:cNvPr>
          <p:cNvSpPr/>
          <p:nvPr/>
        </p:nvSpPr>
        <p:spPr>
          <a:xfrm>
            <a:off x="1607177" y="3125580"/>
            <a:ext cx="26246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Simplifying network management and enabling innovation in communication networks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DA377F-3D37-5843-B6BA-049A1749D7F8}"/>
              </a:ext>
            </a:extLst>
          </p:cNvPr>
          <p:cNvSpPr/>
          <p:nvPr/>
        </p:nvSpPr>
        <p:spPr>
          <a:xfrm>
            <a:off x="6816896" y="3160619"/>
            <a:ext cx="2655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Secure the application network infrastructure based on a need-to-know, deny-all-accept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4100AAA-EBEE-F048-A1C1-491F97BFE48E}"/>
              </a:ext>
            </a:extLst>
          </p:cNvPr>
          <p:cNvSpPr/>
          <p:nvPr/>
        </p:nvSpPr>
        <p:spPr>
          <a:xfrm>
            <a:off x="4358640" y="3241506"/>
            <a:ext cx="23314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Software-defined Abstraction</a:t>
            </a:r>
          </a:p>
          <a:p>
            <a:pPr algn="ctr"/>
            <a:r>
              <a:rPr lang="en-US" sz="1400" dirty="0"/>
              <a:t>Centralized Management</a:t>
            </a:r>
          </a:p>
          <a:p>
            <a:pPr algn="ctr"/>
            <a:r>
              <a:rPr lang="en-US" sz="1400" dirty="0"/>
              <a:t>Automation</a:t>
            </a:r>
          </a:p>
          <a:p>
            <a:pPr algn="ctr"/>
            <a:r>
              <a:rPr lang="en-US" sz="1400" dirty="0"/>
              <a:t>Programmability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FCF505-2DE6-D041-BFB9-0BB305FB2B32}"/>
              </a:ext>
            </a:extLst>
          </p:cNvPr>
          <p:cNvSpPr/>
          <p:nvPr/>
        </p:nvSpPr>
        <p:spPr>
          <a:xfrm>
            <a:off x="1932065" y="2009879"/>
            <a:ext cx="2624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Orchestration of network routing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EB58BC4-10B1-A745-B65E-4ED6B00268CB}"/>
              </a:ext>
            </a:extLst>
          </p:cNvPr>
          <p:cNvSpPr/>
          <p:nvPr/>
        </p:nvSpPr>
        <p:spPr>
          <a:xfrm>
            <a:off x="6690047" y="1982429"/>
            <a:ext cx="2624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Orchestration of secure connections</a:t>
            </a:r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CCD0FF-DFD3-9E41-8873-C3C97E64F279}"/>
              </a:ext>
            </a:extLst>
          </p:cNvPr>
          <p:cNvSpPr txBox="1"/>
          <p:nvPr/>
        </p:nvSpPr>
        <p:spPr>
          <a:xfrm>
            <a:off x="2625887" y="2824480"/>
            <a:ext cx="82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15C96D-EE0B-0D46-A02B-2DE0A9883E06}"/>
              </a:ext>
            </a:extLst>
          </p:cNvPr>
          <p:cNvSpPr txBox="1"/>
          <p:nvPr/>
        </p:nvSpPr>
        <p:spPr>
          <a:xfrm>
            <a:off x="7675871" y="2818044"/>
            <a:ext cx="82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SDP</a:t>
            </a:r>
          </a:p>
        </p:txBody>
      </p:sp>
    </p:spTree>
    <p:extLst>
      <p:ext uri="{BB962C8B-B14F-4D97-AF65-F5344CB8AC3E}">
        <p14:creationId xmlns:p14="http://schemas.microsoft.com/office/powerpoint/2010/main" val="188509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CC168-051A-B246-8FBA-F934D446C814}"/>
              </a:ext>
            </a:extLst>
          </p:cNvPr>
          <p:cNvSpPr txBox="1">
            <a:spLocks/>
          </p:cNvSpPr>
          <p:nvPr/>
        </p:nvSpPr>
        <p:spPr>
          <a:xfrm>
            <a:off x="470648" y="365126"/>
            <a:ext cx="10797988" cy="50951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SDN Security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D4D091-BD8C-484B-8D5F-D28B06F7973E}"/>
              </a:ext>
            </a:extLst>
          </p:cNvPr>
          <p:cNvSpPr txBox="1">
            <a:spLocks/>
          </p:cNvSpPr>
          <p:nvPr/>
        </p:nvSpPr>
        <p:spPr>
          <a:xfrm>
            <a:off x="469900" y="78828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Restricted to Private Data Centers or Single Organization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25E753-6C71-6847-9D18-5A846E77AE69}"/>
              </a:ext>
            </a:extLst>
          </p:cNvPr>
          <p:cNvSpPr/>
          <p:nvPr/>
        </p:nvSpPr>
        <p:spPr>
          <a:xfrm>
            <a:off x="7663972" y="2413337"/>
            <a:ext cx="2302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Challenge is to provide proper 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Authentication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Control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</a:t>
            </a:r>
            <a:r>
              <a:rPr lang="en-US" dirty="0"/>
              <a:t>Privacy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Integrity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Etc.</a:t>
            </a:r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DD24FE-822C-A348-93C0-6490B579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341532"/>
            <a:ext cx="6789420" cy="47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3F284-6B79-EB40-BA65-9C763C1B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C5BA5FE-5EF8-A940-BA9C-5BBE8B94E2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Introducing SDP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964495AF-70D8-F94F-93A5-EB859329CD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SDP Models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D785A6DC-F817-2948-9CC7-606D33F95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Introducing DDoS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9140B8C1-EBBA-CB4C-BAF9-6A2B055A6C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SDP &amp; SDN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487CE027-491B-1244-8F36-6C9CABCE93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SDP &amp; IoT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AB034B8-E6DD-FB48-BA94-8E00462300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SDP &amp; IaaS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B468F718-70AB-B448-AEFE-F69CB24965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SDP &amp; NFV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421A1928-9542-D546-8117-5432034F61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411AB2F-748A-584F-9715-102D708E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0" y="1205346"/>
            <a:ext cx="1175686" cy="939115"/>
          </a:xfrm>
          <a:prstGeom prst="rect">
            <a:avLst/>
          </a:prstGeom>
        </p:spPr>
      </p:pic>
      <p:pic>
        <p:nvPicPr>
          <p:cNvPr id="18" name="Picture 17" descr="A picture containing drawing, player&#10;&#10;Description automatically generated">
            <a:extLst>
              <a:ext uri="{FF2B5EF4-FFF2-40B4-BE49-F238E27FC236}">
                <a16:creationId xmlns="" xmlns:a16="http://schemas.microsoft.com/office/drawing/2014/main" id="{3CBF648B-9D99-8741-B22A-D066D833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0" y="2407115"/>
            <a:ext cx="1175686" cy="939115"/>
          </a:xfrm>
          <a:prstGeom prst="rect">
            <a:avLst/>
          </a:prstGeom>
        </p:spPr>
      </p:pic>
      <p:pic>
        <p:nvPicPr>
          <p:cNvPr id="19" name="Picture 18" descr="A picture containing drawing, food&#10;&#10;Description automatically generated">
            <a:extLst>
              <a:ext uri="{FF2B5EF4-FFF2-40B4-BE49-F238E27FC236}">
                <a16:creationId xmlns="" xmlns:a16="http://schemas.microsoft.com/office/drawing/2014/main" id="{05FA4EDD-439B-E04C-9646-B4D064188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40" y="3608884"/>
            <a:ext cx="939115" cy="931946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5BD8ADC-3CEE-8743-9D35-B5D5B2680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40" y="4803483"/>
            <a:ext cx="1175686" cy="93911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621C8C0-0D88-524F-8DAC-896540022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763" y="1200939"/>
            <a:ext cx="1175686" cy="93911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4B4DE2F-21F9-6E47-846F-98F85E013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763" y="2407115"/>
            <a:ext cx="1175686" cy="939115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4B4C19E4-27ED-1942-B3D3-94F22E983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925" y="3604476"/>
            <a:ext cx="939115" cy="931946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1CA46CF-0712-6140-B20F-AD57248450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7925" y="4803483"/>
            <a:ext cx="1175686" cy="93911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7D341F7E-069F-F540-AB9D-FF7AF8B61180}"/>
              </a:ext>
            </a:extLst>
          </p:cNvPr>
          <p:cNvCxnSpPr/>
          <p:nvPr/>
        </p:nvCxnSpPr>
        <p:spPr>
          <a:xfrm>
            <a:off x="1910274" y="2407115"/>
            <a:ext cx="37051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7DF3B6E-7C5C-3C4B-BAAE-FF216893A1E4}"/>
              </a:ext>
            </a:extLst>
          </p:cNvPr>
          <p:cNvCxnSpPr/>
          <p:nvPr/>
        </p:nvCxnSpPr>
        <p:spPr>
          <a:xfrm>
            <a:off x="1910274" y="3588801"/>
            <a:ext cx="37051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69B4F47-1395-214A-9C24-3A4427D7BEDC}"/>
              </a:ext>
            </a:extLst>
          </p:cNvPr>
          <p:cNvCxnSpPr/>
          <p:nvPr/>
        </p:nvCxnSpPr>
        <p:spPr>
          <a:xfrm>
            <a:off x="1910274" y="4770487"/>
            <a:ext cx="37051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9CF95E2-D63A-E841-A9CC-CC4199C6E25F}"/>
              </a:ext>
            </a:extLst>
          </p:cNvPr>
          <p:cNvCxnSpPr/>
          <p:nvPr/>
        </p:nvCxnSpPr>
        <p:spPr>
          <a:xfrm>
            <a:off x="7593619" y="2407115"/>
            <a:ext cx="37051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6A9AF9B-D30B-E54E-89FC-4E9763503FA7}"/>
              </a:ext>
            </a:extLst>
          </p:cNvPr>
          <p:cNvCxnSpPr/>
          <p:nvPr/>
        </p:nvCxnSpPr>
        <p:spPr>
          <a:xfrm>
            <a:off x="7593619" y="3588801"/>
            <a:ext cx="37051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29D5A02-BFDE-F047-9B00-4653C327F409}"/>
              </a:ext>
            </a:extLst>
          </p:cNvPr>
          <p:cNvCxnSpPr/>
          <p:nvPr/>
        </p:nvCxnSpPr>
        <p:spPr>
          <a:xfrm>
            <a:off x="7593619" y="4770487"/>
            <a:ext cx="37051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83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SDN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0720" y="2619214"/>
            <a:ext cx="5125980" cy="32236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Replaces traditional hardware-based networks for consistently changing computing &amp; storage needs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plane, Control plane and Application plane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9AAD027-74EB-E64A-B33E-C2C592FA4C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1382" t="13244" r="39990" b="13153"/>
          <a:stretch/>
        </p:blipFill>
        <p:spPr>
          <a:xfrm>
            <a:off x="6482080" y="701070"/>
            <a:ext cx="4897120" cy="5241785"/>
          </a:xfrm>
        </p:spPr>
      </p:pic>
    </p:spTree>
    <p:extLst>
      <p:ext uri="{BB962C8B-B14F-4D97-AF65-F5344CB8AC3E}">
        <p14:creationId xmlns:p14="http://schemas.microsoft.com/office/powerpoint/2010/main" val="422467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</a:t>
            </a:r>
            <a:r>
              <a:rPr lang="en-US" dirty="0"/>
              <a:t> </a:t>
            </a:r>
            <a:r>
              <a:rPr lang="en-US" dirty="0" smtClean="0"/>
              <a:t>and SDP Results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0560" y="2619214"/>
            <a:ext cx="4592320" cy="32236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With SDP enabled 75% of legitimate traffic to the servers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Unauthorized packets are dropped at the gateway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Placeholder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4120286A-6F37-B146-9D8A-B49300E358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4696" t="14943" r="19827" b="15487"/>
          <a:stretch/>
        </p:blipFill>
        <p:spPr>
          <a:xfrm>
            <a:off x="5476240" y="2337661"/>
            <a:ext cx="5872479" cy="3505200"/>
          </a:xfr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8FE0B94-D713-0547-8CC6-C0652645ED6E}"/>
              </a:ext>
            </a:extLst>
          </p:cNvPr>
          <p:cNvSpPr/>
          <p:nvPr/>
        </p:nvSpPr>
        <p:spPr>
          <a:xfrm>
            <a:off x="8798559" y="760037"/>
            <a:ext cx="1229360" cy="1575661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Protected Gateway drops DOS packets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D620A2D-831A-1E4A-979C-73FC13D2207E}"/>
              </a:ext>
            </a:extLst>
          </p:cNvPr>
          <p:cNvSpPr/>
          <p:nvPr/>
        </p:nvSpPr>
        <p:spPr>
          <a:xfrm>
            <a:off x="7480170" y="760037"/>
            <a:ext cx="1229360" cy="157566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Protected Server is resilient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22F59E-2054-E94D-A351-C86C8607D3DA}"/>
              </a:ext>
            </a:extLst>
          </p:cNvPr>
          <p:cNvSpPr/>
          <p:nvPr/>
        </p:nvSpPr>
        <p:spPr>
          <a:xfrm>
            <a:off x="10119359" y="760037"/>
            <a:ext cx="1229360" cy="15756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Unprotected server is DOA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592D6523-5428-F54A-8520-30D05A5EBE22}"/>
              </a:ext>
            </a:extLst>
          </p:cNvPr>
          <p:cNvSpPr/>
          <p:nvPr/>
        </p:nvSpPr>
        <p:spPr>
          <a:xfrm rot="3567311">
            <a:off x="6629425" y="2581025"/>
            <a:ext cx="1147494" cy="1374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C0CF7DD8-F7CF-0B4E-AB07-D2FB8D8BD519}"/>
              </a:ext>
            </a:extLst>
          </p:cNvPr>
          <p:cNvSpPr/>
          <p:nvPr/>
        </p:nvSpPr>
        <p:spPr>
          <a:xfrm rot="5400000">
            <a:off x="7425449" y="3007061"/>
            <a:ext cx="1472340" cy="13353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922F59E-2054-E94D-A351-C86C8607D3DA}"/>
              </a:ext>
            </a:extLst>
          </p:cNvPr>
          <p:cNvSpPr/>
          <p:nvPr/>
        </p:nvSpPr>
        <p:spPr>
          <a:xfrm>
            <a:off x="6141720" y="760037"/>
            <a:ext cx="1229360" cy="15776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C8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 Volume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6DAB9503-31AF-6949-8C51-2C38F859B984}"/>
              </a:ext>
            </a:extLst>
          </p:cNvPr>
          <p:cNvSpPr/>
          <p:nvPr/>
        </p:nvSpPr>
        <p:spPr>
          <a:xfrm rot="5400000" flipV="1">
            <a:off x="8785373" y="2709399"/>
            <a:ext cx="891622" cy="1481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592D6523-5428-F54A-8520-30D05A5EBE22}"/>
              </a:ext>
            </a:extLst>
          </p:cNvPr>
          <p:cNvSpPr/>
          <p:nvPr/>
        </p:nvSpPr>
        <p:spPr>
          <a:xfrm rot="18032689" flipH="1">
            <a:off x="7792171" y="3615022"/>
            <a:ext cx="3150219" cy="1104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3920" y="5791262"/>
            <a:ext cx="245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 </a:t>
            </a:r>
            <a:r>
              <a:rPr lang="mr-IN" sz="1000" dirty="0" smtClean="0"/>
              <a:t>–</a:t>
            </a:r>
            <a:r>
              <a:rPr lang="en-US" sz="1000" dirty="0" smtClean="0"/>
              <a:t> Manhattan College IEEE Paper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6550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&amp; NFV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3804855"/>
            <a:ext cx="8977829" cy="2097181"/>
          </a:xfrm>
        </p:spPr>
        <p:txBody>
          <a:bodyPr/>
          <a:lstStyle/>
          <a:p>
            <a:r>
              <a:rPr lang="en-US" dirty="0"/>
              <a:t>- Securing Connections in Virtualized IP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60222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CC168-051A-B246-8FBA-F934D446C814}"/>
              </a:ext>
            </a:extLst>
          </p:cNvPr>
          <p:cNvSpPr txBox="1">
            <a:spLocks/>
          </p:cNvSpPr>
          <p:nvPr/>
        </p:nvSpPr>
        <p:spPr>
          <a:xfrm>
            <a:off x="805928" y="365126"/>
            <a:ext cx="10797988" cy="50951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NFV Security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D4D091-BD8C-484B-8D5F-D28B06F7973E}"/>
              </a:ext>
            </a:extLst>
          </p:cNvPr>
          <p:cNvSpPr txBox="1">
            <a:spLocks/>
          </p:cNvSpPr>
          <p:nvPr/>
        </p:nvSpPr>
        <p:spPr>
          <a:xfrm>
            <a:off x="805180" y="77812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Dynamic Capability is a Challenge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C24F832-D7C3-CE4B-AD16-D75373D70D96}"/>
              </a:ext>
            </a:extLst>
          </p:cNvPr>
          <p:cNvSpPr/>
          <p:nvPr/>
        </p:nvSpPr>
        <p:spPr>
          <a:xfrm>
            <a:off x="9011920" y="2828835"/>
            <a:ext cx="2913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NFV frameworks were not designed for security and thus require an additional security framework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D3C8FD-4F00-8E4A-9E6B-03C4EDE8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644650"/>
            <a:ext cx="7861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3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8" y="852407"/>
            <a:ext cx="5625352" cy="1308902"/>
          </a:xfrm>
        </p:spPr>
        <p:txBody>
          <a:bodyPr/>
          <a:lstStyle/>
          <a:p>
            <a:r>
              <a:rPr lang="en-US" dirty="0"/>
              <a:t>SDP and </a:t>
            </a:r>
            <a:r>
              <a:rPr lang="en-US" dirty="0" smtClean="0"/>
              <a:t>NFV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0240" y="2619214"/>
            <a:ext cx="4043680" cy="32236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SDP Gateway and Controller protect all Network Services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Each service is within its own Point of Presence (NFVI-</a:t>
            </a:r>
            <a:r>
              <a:rPr lang="en-US" dirty="0" err="1"/>
              <a:t>PoP</a:t>
            </a:r>
            <a:r>
              <a:rPr lang="en-US" dirty="0"/>
              <a:t>). 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Traffic is always redirected through the designated gateway before other network services, like firewalls, deep packet inspectors, access points, traffic controllers,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SDP provides a strict authentication process for the NFV services.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7F71173D-FF4B-0748-A4B1-89C69A0A94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74" b="147"/>
          <a:stretch/>
        </p:blipFill>
        <p:spPr>
          <a:xfrm>
            <a:off x="4693920" y="2498929"/>
            <a:ext cx="6685280" cy="3312810"/>
          </a:xfr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02892B4-0CDF-7545-BCAC-B27B3C89D1BC}"/>
              </a:ext>
            </a:extLst>
          </p:cNvPr>
          <p:cNvSpPr/>
          <p:nvPr/>
        </p:nvSpPr>
        <p:spPr>
          <a:xfrm>
            <a:off x="6963036" y="906693"/>
            <a:ext cx="1974328" cy="12003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NFV separates network functions from proprietary hardware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34FF320-FD1A-0A46-A176-34A381E30E9E}"/>
              </a:ext>
            </a:extLst>
          </p:cNvPr>
          <p:cNvSpPr/>
          <p:nvPr/>
        </p:nvSpPr>
        <p:spPr>
          <a:xfrm>
            <a:off x="9232152" y="903207"/>
            <a:ext cx="2268968" cy="12003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SDN aims to separate network control functions from forwarding function</a:t>
            </a:r>
          </a:p>
        </p:txBody>
      </p:sp>
    </p:spTree>
    <p:extLst>
      <p:ext uri="{BB962C8B-B14F-4D97-AF65-F5344CB8AC3E}">
        <p14:creationId xmlns:p14="http://schemas.microsoft.com/office/powerpoint/2010/main" val="138751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</a:t>
            </a:r>
            <a:r>
              <a:rPr lang="en-US" dirty="0"/>
              <a:t> </a:t>
            </a:r>
            <a:r>
              <a:rPr lang="en-US" dirty="0" smtClean="0"/>
              <a:t>and NFV 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1360" y="2619214"/>
            <a:ext cx="4541520" cy="32236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SDP is a strong candidate as it’s integration is non-disruptive to the existing framework while simultaneously introducing mature security features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With SDP enabled 75% of legitimate traffic to the servers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Unauthorized packets are dropped at the gateway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8FE0B94-D713-0547-8CC6-C0652645ED6E}"/>
              </a:ext>
            </a:extLst>
          </p:cNvPr>
          <p:cNvSpPr/>
          <p:nvPr/>
        </p:nvSpPr>
        <p:spPr>
          <a:xfrm>
            <a:off x="6525852" y="670199"/>
            <a:ext cx="1229360" cy="11043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continues to operate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22F59E-2054-E94D-A351-C86C8607D3DA}"/>
              </a:ext>
            </a:extLst>
          </p:cNvPr>
          <p:cNvSpPr/>
          <p:nvPr/>
        </p:nvSpPr>
        <p:spPr>
          <a:xfrm>
            <a:off x="8098344" y="697265"/>
            <a:ext cx="1229360" cy="11043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 Volume</a:t>
            </a:r>
          </a:p>
        </p:txBody>
      </p:sp>
      <p:pic>
        <p:nvPicPr>
          <p:cNvPr id="20" name="Picture Placeholder 19" descr="A close up of a map&#10;&#10;Description automatically generated">
            <a:extLst>
              <a:ext uri="{FF2B5EF4-FFF2-40B4-BE49-F238E27FC236}">
                <a16:creationId xmlns="" xmlns:a16="http://schemas.microsoft.com/office/drawing/2014/main" id="{6914C3A6-CC07-A94E-9887-E15A2E9DDB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2679" t="14745" r="16186" b="23128"/>
          <a:stretch/>
        </p:blipFill>
        <p:spPr>
          <a:xfrm>
            <a:off x="5666149" y="2135909"/>
            <a:ext cx="5481579" cy="3129280"/>
          </a:xfrm>
        </p:spPr>
      </p:pic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592D6523-5428-F54A-8520-30D05A5EBE22}"/>
              </a:ext>
            </a:extLst>
          </p:cNvPr>
          <p:cNvSpPr/>
          <p:nvPr/>
        </p:nvSpPr>
        <p:spPr>
          <a:xfrm rot="2708531" flipV="1">
            <a:off x="6976236" y="2193798"/>
            <a:ext cx="1557951" cy="18404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DAB9503-31AF-6949-8C51-2C38F859B984}"/>
              </a:ext>
            </a:extLst>
          </p:cNvPr>
          <p:cNvSpPr/>
          <p:nvPr/>
        </p:nvSpPr>
        <p:spPr>
          <a:xfrm rot="5400000" flipV="1">
            <a:off x="8285447" y="2110357"/>
            <a:ext cx="869570" cy="14814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CC53A90-4284-0B48-A3E7-340C28F8D47F}"/>
              </a:ext>
            </a:extLst>
          </p:cNvPr>
          <p:cNvSpPr/>
          <p:nvPr/>
        </p:nvSpPr>
        <p:spPr>
          <a:xfrm>
            <a:off x="9670013" y="697265"/>
            <a:ext cx="1229360" cy="11043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is DOA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="" xmlns:a16="http://schemas.microsoft.com/office/drawing/2014/main" id="{AA847151-BB43-1D42-A390-B4D4D33021C8}"/>
              </a:ext>
            </a:extLst>
          </p:cNvPr>
          <p:cNvSpPr/>
          <p:nvPr/>
        </p:nvSpPr>
        <p:spPr>
          <a:xfrm rot="6532629">
            <a:off x="8078203" y="3366270"/>
            <a:ext cx="3498742" cy="137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20227" y="5265251"/>
            <a:ext cx="245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 </a:t>
            </a:r>
            <a:r>
              <a:rPr lang="mr-IN" sz="1000" dirty="0" smtClean="0"/>
              <a:t>–</a:t>
            </a:r>
            <a:r>
              <a:rPr lang="en-US" sz="1000" dirty="0" smtClean="0"/>
              <a:t> Manhattan College IEEE Paper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85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&amp; IoT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04855"/>
            <a:ext cx="9385453" cy="2097181"/>
          </a:xfrm>
        </p:spPr>
        <p:txBody>
          <a:bodyPr/>
          <a:lstStyle/>
          <a:p>
            <a:r>
              <a:rPr lang="en-US" dirty="0"/>
              <a:t>- Securing Connections in Publisher and Subscriber Models</a:t>
            </a:r>
          </a:p>
        </p:txBody>
      </p:sp>
    </p:spTree>
    <p:extLst>
      <p:ext uri="{BB962C8B-B14F-4D97-AF65-F5344CB8AC3E}">
        <p14:creationId xmlns:p14="http://schemas.microsoft.com/office/powerpoint/2010/main" val="77943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and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1040" y="2619214"/>
            <a:ext cx="5105660" cy="32236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The MQTT network consists of a broker, publisher, and subscriber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Broker is responsible for managing the transmissions between subscribers and publishers</a:t>
            </a:r>
          </a:p>
          <a:p>
            <a:pPr marL="971550" lvl="1" indent="-285750">
              <a:buFontTx/>
              <a:buChar char="-"/>
            </a:pPr>
            <a:r>
              <a:rPr lang="en-US" dirty="0"/>
              <a:t>Publisher publishes a message for a particular name/topic, and the subscriber listens for a message with that name/topic</a:t>
            </a:r>
          </a:p>
          <a:p>
            <a:pPr marL="285750" indent="-285750">
              <a:buFontTx/>
              <a:buChar char="-"/>
            </a:pPr>
            <a:r>
              <a:rPr lang="en-US" dirty="0"/>
              <a:t>SDP provides a strict authentication process for the IoT network.</a:t>
            </a:r>
          </a:p>
        </p:txBody>
      </p:sp>
      <p:pic>
        <p:nvPicPr>
          <p:cNvPr id="8" name="Picture Placeholder 7" descr="A picture containing screenshot&#10;&#10;Description automatically generated">
            <a:extLst>
              <a:ext uri="{FF2B5EF4-FFF2-40B4-BE49-F238E27FC236}">
                <a16:creationId xmlns="" xmlns:a16="http://schemas.microsoft.com/office/drawing/2014/main" id="{6396D0A8-14B8-B646-9CBF-7632967C71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2543" t="17362" r="30023" b="7622"/>
          <a:stretch/>
        </p:blipFill>
        <p:spPr>
          <a:xfrm>
            <a:off x="5963920" y="1310640"/>
            <a:ext cx="5372673" cy="3942080"/>
          </a:xfr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7EEE7E59-D4C9-EE4B-A012-944DE65B1EDB}"/>
              </a:ext>
            </a:extLst>
          </p:cNvPr>
          <p:cNvSpPr/>
          <p:nvPr/>
        </p:nvSpPr>
        <p:spPr>
          <a:xfrm>
            <a:off x="10749280" y="3027680"/>
            <a:ext cx="243840" cy="2336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CC168-051A-B246-8FBA-F934D446C814}"/>
              </a:ext>
            </a:extLst>
          </p:cNvPr>
          <p:cNvSpPr txBox="1">
            <a:spLocks/>
          </p:cNvSpPr>
          <p:nvPr/>
        </p:nvSpPr>
        <p:spPr>
          <a:xfrm>
            <a:off x="470648" y="365126"/>
            <a:ext cx="10797988" cy="50951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IoT Security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D4D091-BD8C-484B-8D5F-D28B06F7973E}"/>
              </a:ext>
            </a:extLst>
          </p:cNvPr>
          <p:cNvSpPr txBox="1">
            <a:spLocks/>
          </p:cNvSpPr>
          <p:nvPr/>
        </p:nvSpPr>
        <p:spPr>
          <a:xfrm>
            <a:off x="469900" y="84924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MQTT Adapted from Wireless Sensor Networks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25E753-6C71-6847-9D18-5A846E77AE69}"/>
              </a:ext>
            </a:extLst>
          </p:cNvPr>
          <p:cNvSpPr/>
          <p:nvPr/>
        </p:nvSpPr>
        <p:spPr>
          <a:xfrm>
            <a:off x="775492" y="2224047"/>
            <a:ext cx="4944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-  Adopted protocols in the IoT were designed for wireless sensor networks (WSNs) but have suddenly become the core of IoT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30D342-EC88-8447-9A48-540F2C3260EB}"/>
              </a:ext>
            </a:extLst>
          </p:cNvPr>
          <p:cNvSpPr/>
          <p:nvPr/>
        </p:nvSpPr>
        <p:spPr>
          <a:xfrm>
            <a:off x="1005840" y="3259572"/>
            <a:ext cx="4808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Enables a two-way handshake for client authentication which allows the use of encrypted messages only if SSL/TLS is available on the resource-starved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4556D8F-67F8-7A48-821B-36EEAFC46CEE}"/>
              </a:ext>
            </a:extLst>
          </p:cNvPr>
          <p:cNvSpPr/>
          <p:nvPr/>
        </p:nvSpPr>
        <p:spPr>
          <a:xfrm>
            <a:off x="1005840" y="4599729"/>
            <a:ext cx="529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Requires both mutual authentication and encryption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DAF40B2-3BC2-7743-9BBD-1DCE1FB7B953}"/>
              </a:ext>
            </a:extLst>
          </p:cNvPr>
          <p:cNvSpPr/>
          <p:nvPr/>
        </p:nvSpPr>
        <p:spPr>
          <a:xfrm>
            <a:off x="924648" y="1668721"/>
            <a:ext cx="260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SSL/TLS is typically absent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2956017-0972-EA4F-B352-3BB74416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922" y="1427137"/>
            <a:ext cx="4513685" cy="37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8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5AFC5-30D0-5F42-882F-074B779D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IoT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CCAFFD-2E4F-FB4C-ABAE-C498165B62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1520" y="2619214"/>
            <a:ext cx="4531360" cy="32236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With SDP enabled 75% of legitimate traffic to the servers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Unauthorized packets are dropped at the gateway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8FE0B94-D713-0547-8CC6-C0652645ED6E}"/>
              </a:ext>
            </a:extLst>
          </p:cNvPr>
          <p:cNvSpPr/>
          <p:nvPr/>
        </p:nvSpPr>
        <p:spPr>
          <a:xfrm>
            <a:off x="6525852" y="670199"/>
            <a:ext cx="1229360" cy="11043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 is DOA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22F59E-2054-E94D-A351-C86C8607D3DA}"/>
              </a:ext>
            </a:extLst>
          </p:cNvPr>
          <p:cNvSpPr/>
          <p:nvPr/>
        </p:nvSpPr>
        <p:spPr>
          <a:xfrm>
            <a:off x="9224760" y="670199"/>
            <a:ext cx="1229360" cy="11043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 is </a:t>
            </a:r>
            <a:r>
              <a:rPr lang="en-US" dirty="0" err="1"/>
              <a:t>resiliant</a:t>
            </a:r>
            <a:endParaRPr lang="en-US" dirty="0"/>
          </a:p>
        </p:txBody>
      </p:sp>
      <p:pic>
        <p:nvPicPr>
          <p:cNvPr id="7" name="Picture Placeholder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1FDFA3E-3B74-C843-90E5-600E55404A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1946" t="10885" r="128" b="22954"/>
          <a:stretch/>
        </p:blipFill>
        <p:spPr>
          <a:xfrm>
            <a:off x="5326510" y="2018663"/>
            <a:ext cx="6090659" cy="3332480"/>
          </a:xfrm>
        </p:spPr>
      </p:pic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592D6523-5428-F54A-8520-30D05A5EBE22}"/>
              </a:ext>
            </a:extLst>
          </p:cNvPr>
          <p:cNvSpPr/>
          <p:nvPr/>
        </p:nvSpPr>
        <p:spPr>
          <a:xfrm rot="3827910" flipV="1">
            <a:off x="6566072" y="2699566"/>
            <a:ext cx="2268632" cy="13156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DAB9503-31AF-6949-8C51-2C38F859B984}"/>
              </a:ext>
            </a:extLst>
          </p:cNvPr>
          <p:cNvSpPr/>
          <p:nvPr/>
        </p:nvSpPr>
        <p:spPr>
          <a:xfrm rot="6798824" flipV="1">
            <a:off x="8244309" y="2805479"/>
            <a:ext cx="2461978" cy="11733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74819" y="5300343"/>
            <a:ext cx="245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 </a:t>
            </a:r>
            <a:r>
              <a:rPr lang="mr-IN" sz="1000" dirty="0" smtClean="0"/>
              <a:t>–</a:t>
            </a:r>
            <a:r>
              <a:rPr lang="en-US" sz="1000" dirty="0" smtClean="0"/>
              <a:t> Manhattan College IEEE Paper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713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SDP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Most Advanced Zero Trust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782160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DDoS Protections for Connectivity</a:t>
            </a:r>
          </a:p>
        </p:txBody>
      </p:sp>
    </p:spTree>
    <p:extLst>
      <p:ext uri="{BB962C8B-B14F-4D97-AF65-F5344CB8AC3E}">
        <p14:creationId xmlns:p14="http://schemas.microsoft.com/office/powerpoint/2010/main" val="3498763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3095EE-C893-F046-BA14-3D95F2C9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304A75F-4372-9543-B983-FB6F33D18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SDP is a strong DDoS protection mechanism</a:t>
            </a:r>
          </a:p>
          <a:p>
            <a:r>
              <a:rPr lang="en-US" dirty="0"/>
              <a:t>Reviewed for IaaS, SDN, NFV and IoT environments</a:t>
            </a:r>
          </a:p>
          <a:p>
            <a:endParaRPr lang="en-US" dirty="0"/>
          </a:p>
          <a:p>
            <a:r>
              <a:rPr lang="en-US" dirty="0"/>
              <a:t>Next steps – Perform experiments for credential theft and malware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41A3D6C-DE54-D743-B796-931F134CC2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Juanita </a:t>
            </a:r>
            <a:r>
              <a:rPr lang="en-US" dirty="0" err="1"/>
              <a:t>Koilpillai</a:t>
            </a:r>
            <a:r>
              <a:rPr lang="en-US" dirty="0"/>
              <a:t>, Waverley Labs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A066189-5908-294D-9622-0C28674218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55011" y="3909543"/>
            <a:ext cx="5611715" cy="341135"/>
          </a:xfrm>
        </p:spPr>
        <p:txBody>
          <a:bodyPr/>
          <a:lstStyle/>
          <a:p>
            <a:r>
              <a:rPr lang="en-US" dirty="0">
                <a:hlinkClick r:id="rId2"/>
              </a:rPr>
              <a:t>jkoilpillai@waverleylabs.com</a:t>
            </a:r>
            <a:endParaRPr lang="en-US" dirty="0"/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69AF7BE-2978-A14B-9B0E-574FFE8226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6">
            <a:extLst>
              <a:ext uri="{FF2B5EF4-FFF2-40B4-BE49-F238E27FC236}">
                <a16:creationId xmlns="" xmlns:a16="http://schemas.microsoft.com/office/drawing/2014/main" id="{F47A0F4C-58AA-4748-BB29-47107768D39A}"/>
              </a:ext>
            </a:extLst>
          </p:cNvPr>
          <p:cNvSpPr txBox="1">
            <a:spLocks/>
          </p:cNvSpPr>
          <p:nvPr/>
        </p:nvSpPr>
        <p:spPr>
          <a:xfrm>
            <a:off x="9222111" y="1385939"/>
            <a:ext cx="1725289" cy="332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Company logo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4A135E2-BAA8-4043-80BE-347874EB5D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2" name="Picture Placeholder 9" descr="A person smiling for the camera&#10;&#10;Description automatically generated">
            <a:extLst>
              <a:ext uri="{FF2B5EF4-FFF2-40B4-BE49-F238E27FC236}">
                <a16:creationId xmlns="" xmlns:a16="http://schemas.microsoft.com/office/drawing/2014/main" id="{C3E77451-A98E-9C44-85B4-B99758513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36" b="6936"/>
          <a:stretch>
            <a:fillRect/>
          </a:stretch>
        </p:blipFill>
        <p:spPr>
          <a:xfrm>
            <a:off x="6096000" y="503864"/>
            <a:ext cx="2107256" cy="2107256"/>
          </a:xfrm>
          <a:prstGeom prst="ellipse">
            <a:avLst/>
          </a:prstGeom>
        </p:spPr>
      </p:pic>
      <p:pic>
        <p:nvPicPr>
          <p:cNvPr id="14" name="Picture Placeholder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5195A1B-74D3-CC4D-BCE8-12A6F82DA3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52" b="6052"/>
          <a:stretch>
            <a:fillRect/>
          </a:stretch>
        </p:blipFill>
        <p:spPr>
          <a:xfrm>
            <a:off x="8932703" y="813590"/>
            <a:ext cx="2197718" cy="1528254"/>
          </a:xfrm>
          <a:prstGeom prst="rect">
            <a:avLst/>
          </a:prstGeom>
          <a:ln>
            <a:noFill/>
          </a:ln>
        </p:spPr>
      </p:pic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3A0A970D-7600-BD44-B2C5-FF8CCD6601A3}"/>
              </a:ext>
            </a:extLst>
          </p:cNvPr>
          <p:cNvSpPr txBox="1">
            <a:spLocks/>
          </p:cNvSpPr>
          <p:nvPr/>
        </p:nvSpPr>
        <p:spPr>
          <a:xfrm>
            <a:off x="5755010" y="4250678"/>
            <a:ext cx="5611715" cy="341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www.waverleylabs.com</a:t>
            </a:r>
            <a:r>
              <a:rPr lang="en-US" dirty="0"/>
              <a:t>/publications/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22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1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05E495-C9B0-0247-9107-8E8815CE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88" y="365126"/>
            <a:ext cx="10797988" cy="509517"/>
          </a:xfrm>
        </p:spPr>
        <p:txBody>
          <a:bodyPr>
            <a:normAutofit fontScale="90000"/>
          </a:bodyPr>
          <a:lstStyle/>
          <a:p>
            <a:r>
              <a:rPr lang="en-US" dirty="0"/>
              <a:t>Why SDP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2433D9-E8A3-BE49-BBD6-20345B398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860" y="2077536"/>
            <a:ext cx="7109705" cy="3795580"/>
          </a:xfrm>
        </p:spPr>
        <p:txBody>
          <a:bodyPr/>
          <a:lstStyle/>
          <a:p>
            <a:r>
              <a:rPr lang="en-US" dirty="0"/>
              <a:t>IP address conundrum</a:t>
            </a:r>
          </a:p>
          <a:p>
            <a:r>
              <a:rPr lang="en-US" dirty="0"/>
              <a:t>Onset of mobile devices</a:t>
            </a:r>
          </a:p>
          <a:p>
            <a:r>
              <a:rPr lang="en-US" dirty="0"/>
              <a:t>Adoption of Cloud</a:t>
            </a:r>
          </a:p>
          <a:p>
            <a:r>
              <a:rPr lang="en-US" dirty="0"/>
              <a:t>Virtualization of Networks and Services</a:t>
            </a:r>
          </a:p>
          <a:p>
            <a:r>
              <a:rPr lang="en-US" dirty="0"/>
              <a:t>IoT</a:t>
            </a:r>
          </a:p>
          <a:p>
            <a:r>
              <a:rPr lang="en-US" dirty="0"/>
              <a:t>Hybrid architecture – includes legacy applications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A7E3D91A-47C7-1A4C-9E7E-2CD3E4F3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87" y="1077005"/>
            <a:ext cx="4003957" cy="454147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C68DDD56-8C89-474C-B637-96E64543A828}"/>
              </a:ext>
            </a:extLst>
          </p:cNvPr>
          <p:cNvSpPr txBox="1">
            <a:spLocks/>
          </p:cNvSpPr>
          <p:nvPr/>
        </p:nvSpPr>
        <p:spPr>
          <a:xfrm>
            <a:off x="1039608" y="81824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new security paradigm is needed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1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991D85-0685-E44D-935B-E77931C6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8" y="365126"/>
            <a:ext cx="10797988" cy="5095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SDP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="" xmlns:a16="http://schemas.microsoft.com/office/drawing/2014/main" id="{6373C2AA-5AE2-8E48-A79B-494B786F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67" y="1220274"/>
            <a:ext cx="6744561" cy="42927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1FC4DCEE-B46B-3B43-9288-1B56D38D03BE}"/>
              </a:ext>
            </a:extLst>
          </p:cNvPr>
          <p:cNvSpPr/>
          <p:nvPr/>
        </p:nvSpPr>
        <p:spPr>
          <a:xfrm>
            <a:off x="8807985" y="3012385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339C062-B2E8-0748-9869-15516CB87E8D}"/>
              </a:ext>
            </a:extLst>
          </p:cNvPr>
          <p:cNvSpPr/>
          <p:nvPr/>
        </p:nvSpPr>
        <p:spPr>
          <a:xfrm>
            <a:off x="8807985" y="3881609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425D71-086D-2149-8C69-EFEADD1C2A7B}"/>
              </a:ext>
            </a:extLst>
          </p:cNvPr>
          <p:cNvSpPr/>
          <p:nvPr/>
        </p:nvSpPr>
        <p:spPr>
          <a:xfrm>
            <a:off x="815340" y="269484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16BD823-F2BF-9D4D-A541-77D463EA0DF1}"/>
              </a:ext>
            </a:extLst>
          </p:cNvPr>
          <p:cNvSpPr/>
          <p:nvPr/>
        </p:nvSpPr>
        <p:spPr>
          <a:xfrm>
            <a:off x="6287914" y="3472515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CFFE211-65DB-F440-A2F3-87BF10185791}"/>
              </a:ext>
            </a:extLst>
          </p:cNvPr>
          <p:cNvSpPr/>
          <p:nvPr/>
        </p:nvSpPr>
        <p:spPr>
          <a:xfrm>
            <a:off x="815340" y="306333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80B98E9-6195-EA47-A9FA-2EC56AF8BC4F}"/>
              </a:ext>
            </a:extLst>
          </p:cNvPr>
          <p:cNvSpPr/>
          <p:nvPr/>
        </p:nvSpPr>
        <p:spPr>
          <a:xfrm>
            <a:off x="815340" y="3643216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085FD73-4208-434A-B407-27A8D6E2F4B2}"/>
              </a:ext>
            </a:extLst>
          </p:cNvPr>
          <p:cNvSpPr/>
          <p:nvPr/>
        </p:nvSpPr>
        <p:spPr>
          <a:xfrm>
            <a:off x="8578642" y="265794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4485B00-9710-4D42-B7F8-516908502413}"/>
              </a:ext>
            </a:extLst>
          </p:cNvPr>
          <p:cNvSpPr/>
          <p:nvPr/>
        </p:nvSpPr>
        <p:spPr>
          <a:xfrm>
            <a:off x="8088805" y="276260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3AE72CA-A226-594E-942D-53248C80144F}"/>
              </a:ext>
            </a:extLst>
          </p:cNvPr>
          <p:cNvSpPr/>
          <p:nvPr/>
        </p:nvSpPr>
        <p:spPr>
          <a:xfrm>
            <a:off x="815340" y="423108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3A38AEB-0F7E-514C-8EA9-FABFBB8919E7}"/>
              </a:ext>
            </a:extLst>
          </p:cNvPr>
          <p:cNvSpPr/>
          <p:nvPr/>
        </p:nvSpPr>
        <p:spPr>
          <a:xfrm>
            <a:off x="6781836" y="380742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A698012-56D5-CA44-B8D7-259F8F5EB3D3}"/>
              </a:ext>
            </a:extLst>
          </p:cNvPr>
          <p:cNvSpPr/>
          <p:nvPr/>
        </p:nvSpPr>
        <p:spPr>
          <a:xfrm>
            <a:off x="815340" y="4835863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C68DDD56-8C89-474C-B637-96E64543A828}"/>
              </a:ext>
            </a:extLst>
          </p:cNvPr>
          <p:cNvSpPr txBox="1">
            <a:spLocks/>
          </p:cNvSpPr>
          <p:nvPr/>
        </p:nvSpPr>
        <p:spPr>
          <a:xfrm>
            <a:off x="774700" y="818763"/>
            <a:ext cx="10798175" cy="517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A security architecture designed to dynamically secure connections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020" y="265794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020" y="303126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5020" y="3616476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318" y="420434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020" y="480912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A1731E-2D87-A545-991C-125D4CC39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180" y="1905502"/>
            <a:ext cx="4081780" cy="4292734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Hide servers/services</a:t>
            </a:r>
          </a:p>
          <a:p>
            <a:r>
              <a:rPr lang="en-US" sz="1400" dirty="0"/>
              <a:t>    One or more of services/servers register with controller </a:t>
            </a:r>
          </a:p>
          <a:p>
            <a:r>
              <a:rPr lang="en-US" sz="1400" dirty="0"/>
              <a:t>    Legitimate Clients are assigned </a:t>
            </a:r>
            <a:r>
              <a:rPr lang="en-US" sz="1400" dirty="0" smtClean="0"/>
              <a:t>Authentication and </a:t>
            </a:r>
            <a:r>
              <a:rPr lang="en-US" sz="1400" dirty="0"/>
              <a:t>Encryption Keys</a:t>
            </a:r>
          </a:p>
          <a:p>
            <a:r>
              <a:rPr lang="en-US" sz="1400" dirty="0"/>
              <a:t>    Clients checks into the perimeter, </a:t>
            </a:r>
            <a:r>
              <a:rPr lang="en-US" sz="1400" dirty="0" smtClean="0"/>
              <a:t>Get </a:t>
            </a:r>
            <a:r>
              <a:rPr lang="en-US" sz="1400" dirty="0"/>
              <a:t>server/service list from controller – </a:t>
            </a:r>
            <a:r>
              <a:rPr lang="en-US" sz="1400" dirty="0" smtClean="0"/>
              <a:t>Gets </a:t>
            </a:r>
            <a:r>
              <a:rPr lang="en-US" sz="1400" dirty="0"/>
              <a:t>authenticated</a:t>
            </a:r>
          </a:p>
          <a:p>
            <a:r>
              <a:rPr lang="en-US" sz="1400" dirty="0"/>
              <a:t>    Client sends SPA to connect to server/service after Gateway opens the firewall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7963" y="298678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7803" y="385253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9687" y="273409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57481" y="2631302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66064" y="345385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9986" y="377052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3AE72CA-A226-594E-942D-53248C80144F}"/>
              </a:ext>
            </a:extLst>
          </p:cNvPr>
          <p:cNvSpPr/>
          <p:nvPr/>
        </p:nvSpPr>
        <p:spPr>
          <a:xfrm>
            <a:off x="7165340" y="2890413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45318" y="286367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804855"/>
            <a:ext cx="8713424" cy="2097181"/>
          </a:xfrm>
        </p:spPr>
        <p:txBody>
          <a:bodyPr/>
          <a:lstStyle/>
          <a:p>
            <a:r>
              <a:rPr lang="en-US" dirty="0"/>
              <a:t>- Secure Connections Regardless of IP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21692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D044C-C164-2C47-BA99-EFC31ACE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28" y="365126"/>
            <a:ext cx="10797988" cy="509517"/>
          </a:xfrm>
        </p:spPr>
        <p:txBody>
          <a:bodyPr>
            <a:normAutofit fontScale="90000"/>
          </a:bodyPr>
          <a:lstStyle/>
          <a:p>
            <a:r>
              <a:rPr lang="en-US" dirty="0"/>
              <a:t>SDP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C390CA-92F9-DD4C-9BF1-32A068CFC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780" y="920363"/>
            <a:ext cx="10798175" cy="517525"/>
          </a:xfrm>
        </p:spPr>
        <p:txBody>
          <a:bodyPr/>
          <a:lstStyle/>
          <a:p>
            <a:r>
              <a:rPr lang="en-US" dirty="0"/>
              <a:t>Agnostic to IP Infrastructure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8CAFDCD-2CBF-9447-8E72-C7C57118BE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461" y="2225407"/>
            <a:ext cx="2956345" cy="3200668"/>
          </a:xfrm>
        </p:spPr>
        <p:txBody>
          <a:bodyPr/>
          <a:lstStyle/>
          <a:p>
            <a:r>
              <a:rPr lang="en-US" dirty="0"/>
              <a:t>VPN replacements</a:t>
            </a:r>
          </a:p>
          <a:p>
            <a:r>
              <a:rPr lang="en-US" dirty="0"/>
              <a:t>Edge computing</a:t>
            </a:r>
          </a:p>
          <a:p>
            <a:r>
              <a:rPr lang="en-US" dirty="0"/>
              <a:t>Mobile device management</a:t>
            </a:r>
          </a:p>
          <a:p>
            <a:r>
              <a:rPr lang="en-US" dirty="0"/>
              <a:t>Replacing MFA</a:t>
            </a:r>
          </a:p>
          <a:p>
            <a:r>
              <a:rPr lang="en-US" dirty="0"/>
              <a:t>Securing cloud/hybrid</a:t>
            </a:r>
          </a:p>
          <a:p>
            <a:r>
              <a:rPr lang="en-US" dirty="0"/>
              <a:t>IoT solution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CF7DDF2-9F87-2A44-AA05-9F24233A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070" y="1767840"/>
            <a:ext cx="7844239" cy="37703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C67BEF0-F08C-C148-97A7-0B338FF9D6A4}"/>
              </a:ext>
            </a:extLst>
          </p:cNvPr>
          <p:cNvCxnSpPr>
            <a:cxnSpLocks/>
          </p:cNvCxnSpPr>
          <p:nvPr/>
        </p:nvCxnSpPr>
        <p:spPr>
          <a:xfrm>
            <a:off x="9462142" y="5332164"/>
            <a:ext cx="572878" cy="0"/>
          </a:xfrm>
          <a:prstGeom prst="straightConnector1">
            <a:avLst/>
          </a:prstGeom>
          <a:ln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79AF52-46F4-C343-ABE9-00B9E7EC7FCE}"/>
              </a:ext>
            </a:extLst>
          </p:cNvPr>
          <p:cNvSpPr txBox="1"/>
          <p:nvPr/>
        </p:nvSpPr>
        <p:spPr>
          <a:xfrm>
            <a:off x="10012984" y="5188944"/>
            <a:ext cx="134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Unsecured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C931CBF-D191-5C4F-949A-3A1F2EFE10D6}"/>
              </a:ext>
            </a:extLst>
          </p:cNvPr>
          <p:cNvSpPr/>
          <p:nvPr/>
        </p:nvSpPr>
        <p:spPr>
          <a:xfrm>
            <a:off x="931140" y="229860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DE4B4A4-3AF6-6448-B88B-478BC5773B07}"/>
              </a:ext>
            </a:extLst>
          </p:cNvPr>
          <p:cNvSpPr/>
          <p:nvPr/>
        </p:nvSpPr>
        <p:spPr>
          <a:xfrm>
            <a:off x="931138" y="2739594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A8179DA-F284-C645-9631-0556B3372FF2}"/>
              </a:ext>
            </a:extLst>
          </p:cNvPr>
          <p:cNvSpPr/>
          <p:nvPr/>
        </p:nvSpPr>
        <p:spPr>
          <a:xfrm>
            <a:off x="931138" y="3180627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2263146-D637-7F44-9273-F93E7C1049A0}"/>
              </a:ext>
            </a:extLst>
          </p:cNvPr>
          <p:cNvSpPr/>
          <p:nvPr/>
        </p:nvSpPr>
        <p:spPr>
          <a:xfrm>
            <a:off x="931138" y="3601340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2AB4F46-61AE-094A-B42E-FE1D388C79EC}"/>
              </a:ext>
            </a:extLst>
          </p:cNvPr>
          <p:cNvSpPr/>
          <p:nvPr/>
        </p:nvSpPr>
        <p:spPr>
          <a:xfrm>
            <a:off x="931138" y="4033223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BDC5F94-D8DB-DE49-BD7E-80D38B61F54F}"/>
              </a:ext>
            </a:extLst>
          </p:cNvPr>
          <p:cNvSpPr/>
          <p:nvPr/>
        </p:nvSpPr>
        <p:spPr>
          <a:xfrm>
            <a:off x="931137" y="4454946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1115" y="226170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3360" y="270550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780" y="314654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603" y="3564440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320" y="400648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780" y="4428206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6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D044C-C164-2C47-BA99-EFC31ACE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28" y="365126"/>
            <a:ext cx="10797988" cy="509517"/>
          </a:xfrm>
        </p:spPr>
        <p:txBody>
          <a:bodyPr>
            <a:normAutofit fontScale="90000"/>
          </a:bodyPr>
          <a:lstStyle/>
          <a:p>
            <a:r>
              <a:rPr lang="en-US" dirty="0"/>
              <a:t>SDP Features &amp; Security Protections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C390CA-92F9-DD4C-9BF1-32A068CFC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5980" y="849243"/>
            <a:ext cx="10798175" cy="517525"/>
          </a:xfrm>
        </p:spPr>
        <p:txBody>
          <a:bodyPr/>
          <a:lstStyle/>
          <a:p>
            <a:r>
              <a:rPr lang="en-US" dirty="0"/>
              <a:t>Integrates Multiple Controls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8CAFDCD-2CBF-9447-8E72-C7C57118BE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7445" y="1817983"/>
            <a:ext cx="3059591" cy="2357777"/>
          </a:xfrm>
        </p:spPr>
        <p:txBody>
          <a:bodyPr/>
          <a:lstStyle/>
          <a:p>
            <a:r>
              <a:rPr lang="en-US" dirty="0"/>
              <a:t>Blackens servers/services</a:t>
            </a:r>
          </a:p>
          <a:p>
            <a:r>
              <a:rPr lang="en-US" dirty="0"/>
              <a:t>Pins users to devices</a:t>
            </a:r>
          </a:p>
          <a:p>
            <a:r>
              <a:rPr lang="en-US" dirty="0"/>
              <a:t>Validates devices</a:t>
            </a:r>
          </a:p>
          <a:p>
            <a:r>
              <a:rPr lang="en-US" dirty="0"/>
              <a:t>Dynamic firewall</a:t>
            </a:r>
          </a:p>
          <a:p>
            <a:r>
              <a:rPr lang="en-US" dirty="0"/>
              <a:t>Application binding</a:t>
            </a:r>
          </a:p>
          <a:p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979F824F-A2EB-994F-A37E-2E51D15F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60" y="950186"/>
            <a:ext cx="6228715" cy="45944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BAA2410E-CF48-6246-B18A-6595260500A8}"/>
              </a:ext>
            </a:extLst>
          </p:cNvPr>
          <p:cNvSpPr/>
          <p:nvPr/>
        </p:nvSpPr>
        <p:spPr>
          <a:xfrm>
            <a:off x="938124" y="189220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6D8DDEE-06BC-B243-9898-0F9C48096728}"/>
              </a:ext>
            </a:extLst>
          </p:cNvPr>
          <p:cNvSpPr/>
          <p:nvPr/>
        </p:nvSpPr>
        <p:spPr>
          <a:xfrm>
            <a:off x="938123" y="232620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4C8FC82-B5D1-7345-9362-EC9F68F8D2DC}"/>
              </a:ext>
            </a:extLst>
          </p:cNvPr>
          <p:cNvSpPr/>
          <p:nvPr/>
        </p:nvSpPr>
        <p:spPr>
          <a:xfrm>
            <a:off x="938122" y="2760208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089A89D-DA88-8B49-80D5-1604AB2A6A85}"/>
              </a:ext>
            </a:extLst>
          </p:cNvPr>
          <p:cNvSpPr/>
          <p:nvPr/>
        </p:nvSpPr>
        <p:spPr>
          <a:xfrm>
            <a:off x="938121" y="3186676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4B387C0-C342-C041-ACD4-A886393F48DA}"/>
              </a:ext>
            </a:extLst>
          </p:cNvPr>
          <p:cNvSpPr/>
          <p:nvPr/>
        </p:nvSpPr>
        <p:spPr>
          <a:xfrm>
            <a:off x="938120" y="3615772"/>
            <a:ext cx="209321" cy="2093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0340" y="185530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340" y="2302576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340" y="272330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480" y="315288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7960" y="3595452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76AFC-0718-E147-9D0A-4CE3694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DDoS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0B9DB6-42C3-3B45-962D-C91D47631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Volumetric &amp; Bandwidth</a:t>
            </a:r>
          </a:p>
        </p:txBody>
      </p:sp>
    </p:spTree>
    <p:extLst>
      <p:ext uri="{BB962C8B-B14F-4D97-AF65-F5344CB8AC3E}">
        <p14:creationId xmlns:p14="http://schemas.microsoft.com/office/powerpoint/2010/main" val="4149439964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s">
  <a:themeElements>
    <a:clrScheme name="CSA SECtember">
      <a:dk1>
        <a:srgbClr val="000000"/>
      </a:dk1>
      <a:lt1>
        <a:srgbClr val="FFFFFF"/>
      </a:lt1>
      <a:dk2>
        <a:srgbClr val="162B51"/>
      </a:dk2>
      <a:lt2>
        <a:srgbClr val="E7E6E6"/>
      </a:lt2>
      <a:accent1>
        <a:srgbClr val="00549F"/>
      </a:accent1>
      <a:accent2>
        <a:srgbClr val="3399FF"/>
      </a:accent2>
      <a:accent3>
        <a:srgbClr val="F98526"/>
      </a:accent3>
      <a:accent4>
        <a:srgbClr val="FFAE0B"/>
      </a:accent4>
      <a:accent5>
        <a:srgbClr val="162B51"/>
      </a:accent5>
      <a:accent6>
        <a:srgbClr val="2C9B9F"/>
      </a:accent6>
      <a:hlink>
        <a:srgbClr val="00549F"/>
      </a:hlink>
      <a:folHlink>
        <a:srgbClr val="9568D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s">
  <a:themeElements>
    <a:clrScheme name="CSA SECtember">
      <a:dk1>
        <a:srgbClr val="000000"/>
      </a:dk1>
      <a:lt1>
        <a:srgbClr val="FFFFFF"/>
      </a:lt1>
      <a:dk2>
        <a:srgbClr val="162B51"/>
      </a:dk2>
      <a:lt2>
        <a:srgbClr val="E7E6E6"/>
      </a:lt2>
      <a:accent1>
        <a:srgbClr val="00549F"/>
      </a:accent1>
      <a:accent2>
        <a:srgbClr val="3399FF"/>
      </a:accent2>
      <a:accent3>
        <a:srgbClr val="F98526"/>
      </a:accent3>
      <a:accent4>
        <a:srgbClr val="FFAE0B"/>
      </a:accent4>
      <a:accent5>
        <a:srgbClr val="162B51"/>
      </a:accent5>
      <a:accent6>
        <a:srgbClr val="2C9B9F"/>
      </a:accent6>
      <a:hlink>
        <a:srgbClr val="00549F"/>
      </a:hlink>
      <a:folHlink>
        <a:srgbClr val="9568D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Slides">
  <a:themeElements>
    <a:clrScheme name="CSA">
      <a:dk1>
        <a:srgbClr val="000000"/>
      </a:dk1>
      <a:lt1>
        <a:srgbClr val="FFFFFF"/>
      </a:lt1>
      <a:dk2>
        <a:srgbClr val="00549F"/>
      </a:dk2>
      <a:lt2>
        <a:srgbClr val="E7E6E6"/>
      </a:lt2>
      <a:accent1>
        <a:srgbClr val="00549F"/>
      </a:accent1>
      <a:accent2>
        <a:srgbClr val="3399FF"/>
      </a:accent2>
      <a:accent3>
        <a:srgbClr val="F98526"/>
      </a:accent3>
      <a:accent4>
        <a:srgbClr val="FFAE0B"/>
      </a:accent4>
      <a:accent5>
        <a:srgbClr val="162B51"/>
      </a:accent5>
      <a:accent6>
        <a:srgbClr val="2C9B9F"/>
      </a:accent6>
      <a:hlink>
        <a:srgbClr val="00549F"/>
      </a:hlink>
      <a:folHlink>
        <a:srgbClr val="9568D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24787</TotalTime>
  <Words>1016</Words>
  <Application>Microsoft Macintosh PowerPoint</Application>
  <PresentationFormat>Custom</PresentationFormat>
  <Paragraphs>223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Intro Slides</vt:lpstr>
      <vt:lpstr>Section Break Slides</vt:lpstr>
      <vt:lpstr>Main Slides</vt:lpstr>
      <vt:lpstr>SDP and DDoS Protection</vt:lpstr>
      <vt:lpstr>Agenda</vt:lpstr>
      <vt:lpstr>Introducing SDP</vt:lpstr>
      <vt:lpstr>Why SDP</vt:lpstr>
      <vt:lpstr>What is SDP</vt:lpstr>
      <vt:lpstr>SDP Models</vt:lpstr>
      <vt:lpstr>SDP Models</vt:lpstr>
      <vt:lpstr>SDP Features &amp; Security Protections</vt:lpstr>
      <vt:lpstr>Introducing DDoS</vt:lpstr>
      <vt:lpstr>PowerPoint Presentation</vt:lpstr>
      <vt:lpstr>TCP SYN Flood Attack with SDP Defense</vt:lpstr>
      <vt:lpstr>HTTP Flood Attack with SDP Defense</vt:lpstr>
      <vt:lpstr>SDP &amp; IaaS</vt:lpstr>
      <vt:lpstr>PowerPoint Presentation</vt:lpstr>
      <vt:lpstr>SDP and IaaS</vt:lpstr>
      <vt:lpstr>SDP and IaaS Results</vt:lpstr>
      <vt:lpstr>SDP &amp; SDN</vt:lpstr>
      <vt:lpstr>PowerPoint Presentation</vt:lpstr>
      <vt:lpstr>PowerPoint Presentation</vt:lpstr>
      <vt:lpstr>Typical SDN Network</vt:lpstr>
      <vt:lpstr>SDN and SDP Results </vt:lpstr>
      <vt:lpstr>SDP &amp; NFV</vt:lpstr>
      <vt:lpstr>PowerPoint Presentation</vt:lpstr>
      <vt:lpstr>SDP and NFV</vt:lpstr>
      <vt:lpstr>SDP and NFV Results</vt:lpstr>
      <vt:lpstr>SDP &amp; IoT</vt:lpstr>
      <vt:lpstr>SDP and IoT</vt:lpstr>
      <vt:lpstr>PowerPoint Presentation</vt:lpstr>
      <vt:lpstr>SDP and IoT Results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Williams</dc:creator>
  <cp:lastModifiedBy>Juanita Koilpillai</cp:lastModifiedBy>
  <cp:revision>214</cp:revision>
  <cp:lastPrinted>2020-06-09T22:46:45Z</cp:lastPrinted>
  <dcterms:created xsi:type="dcterms:W3CDTF">2020-05-26T16:15:03Z</dcterms:created>
  <dcterms:modified xsi:type="dcterms:W3CDTF">2020-08-26T12:45:10Z</dcterms:modified>
</cp:coreProperties>
</file>