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Helvetica Neue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g4LyLzNK40R8H9t2MPbQDLMR3o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989CC0C-FF27-44D3-B8EF-3C54975E8570}">
  <a:tblStyle styleId="{2989CC0C-FF27-44D3-B8EF-3C54975E85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206375" y="685800"/>
            <a:ext cx="64452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8" name="Google Shape;198;p10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5b775c09c_1_0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5" name="Google Shape;95;g215b775c09c_1_0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three common parts with ISO/IEC38500 Information Technology Governance Framework; “Direct” for guiding managements from the viewpoints of business strategies and risk management,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“Monitor” for ensuring the governance activities visible with measurable indicators,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“Evaluate” for assessing and verifying the results/outcomes.</a:t>
            </a:r>
            <a:endParaRPr/>
          </a:p>
        </p:txBody>
      </p:sp>
      <p:sp>
        <p:nvSpPr>
          <p:cNvPr id="136" name="Google Shape;13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2397125" y="857250"/>
            <a:ext cx="434975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hyperlink" Target="https://github.com/HyperledgerHandsOn/trade-finance-logistic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>
            <p:ph type="title"/>
          </p:nvPr>
        </p:nvSpPr>
        <p:spPr>
          <a:xfrm>
            <a:off x="210511" y="932873"/>
            <a:ext cx="11767929" cy="3762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600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600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6001"/>
              <a:t>IAM Governance Processes for </a:t>
            </a:r>
            <a:endParaRPr sz="6001"/>
          </a:p>
          <a:p>
            <a:pPr indent="457200" lvl="0" marL="18288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6001"/>
              <a:t>DLT Consortia</a:t>
            </a:r>
            <a:br>
              <a:rPr lang="en-US" sz="6001"/>
            </a:br>
            <a:br>
              <a:rPr lang="en-US" sz="6001"/>
            </a:br>
            <a:br>
              <a:rPr lang="en-US" sz="6001"/>
            </a:br>
            <a:r>
              <a:rPr lang="en-US" sz="6001"/>
              <a:t>                         </a:t>
            </a:r>
            <a:endParaRPr sz="4539"/>
          </a:p>
        </p:txBody>
      </p:sp>
      <p:sp>
        <p:nvSpPr>
          <p:cNvPr id="90" name="Google Shape;90;p1"/>
          <p:cNvSpPr/>
          <p:nvPr/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400925" y="6123709"/>
            <a:ext cx="27498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Michael T. &amp; Urmila 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8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>
            <p:ph type="title"/>
          </p:nvPr>
        </p:nvSpPr>
        <p:spPr>
          <a:xfrm>
            <a:off x="364916" y="97397"/>
            <a:ext cx="8676993" cy="893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00" lIns="86450" spcFirstLastPara="1" rIns="86450" wrap="square" tIns="432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404"/>
              <a:t>DLT Inherent Risk Profile based on 3 DLT Layers </a:t>
            </a:r>
            <a:endParaRPr sz="3404"/>
          </a:p>
        </p:txBody>
      </p:sp>
      <p:pic>
        <p:nvPicPr>
          <p:cNvPr id="195" name="Google Shape;19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8281" y="775296"/>
            <a:ext cx="9714359" cy="5796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/>
          <p:nvPr>
            <p:ph type="title"/>
          </p:nvPr>
        </p:nvSpPr>
        <p:spPr>
          <a:xfrm>
            <a:off x="390543" y="361562"/>
            <a:ext cx="3635199" cy="469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9"/>
              <a:buFont typeface="Calibri"/>
              <a:buNone/>
            </a:pPr>
            <a:r>
              <a:rPr lang="en-US" sz="3309"/>
              <a:t>DLT SMS Core</a:t>
            </a:r>
            <a:endParaRPr sz="3309"/>
          </a:p>
        </p:txBody>
      </p:sp>
      <p:sp>
        <p:nvSpPr>
          <p:cNvPr id="201" name="Google Shape;201;p10"/>
          <p:cNvSpPr txBox="1"/>
          <p:nvPr/>
        </p:nvSpPr>
        <p:spPr>
          <a:xfrm>
            <a:off x="6185298" y="5946141"/>
            <a:ext cx="5806730" cy="24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Gartner, Gartner. (2018). Evaluating the Security risks to Blockchain Ecosystems. (ID:G003247104)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4223551" y="893252"/>
            <a:ext cx="453039" cy="507149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6293397" y="6172765"/>
            <a:ext cx="4329953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DA9DB"/>
                </a:solidFill>
                <a:latin typeface="Calibri"/>
                <a:ea typeface="Calibri"/>
                <a:cs typeface="Calibri"/>
                <a:sym typeface="Calibri"/>
              </a:rPr>
              <a:t>Note: Gartner’s Blockchain Security Model is applicable to DLTs and Blockchains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5805661" y="272076"/>
            <a:ext cx="3793435" cy="559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Gartner’s DLT Layers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5" name="Google Shape;205;p10"/>
          <p:cNvGraphicFramePr/>
          <p:nvPr/>
        </p:nvGraphicFramePr>
        <p:xfrm>
          <a:off x="666182" y="14331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{2989CC0C-FF27-44D3-B8EF-3C54975E8570}</a:tableStyleId>
              </a:tblPr>
              <a:tblGrid>
                <a:gridCol w="2459125"/>
              </a:tblGrid>
              <a:tr h="106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274E13"/>
                          </a:solidFill>
                        </a:rPr>
                        <a:t>IDENTIFY</a:t>
                      </a:r>
                      <a:endParaRPr sz="600" u="none" cap="none" strike="noStrike">
                        <a:solidFill>
                          <a:srgbClr val="274E13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106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274E13"/>
                          </a:solidFill>
                        </a:rPr>
                        <a:t>PROTECT</a:t>
                      </a:r>
                      <a:endParaRPr sz="600" u="none" cap="none" strike="noStrike">
                        <a:solidFill>
                          <a:srgbClr val="274E13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274E13"/>
                          </a:solidFill>
                        </a:rPr>
                        <a:t>DETECT</a:t>
                      </a:r>
                      <a:endParaRPr sz="600" u="none" cap="none" strike="noStrike">
                        <a:solidFill>
                          <a:srgbClr val="274E13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106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274E13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274E13"/>
                          </a:solidFill>
                        </a:rPr>
                        <a:t>RESPOND</a:t>
                      </a:r>
                      <a:endParaRPr sz="600" u="none" cap="none" strike="noStrike">
                        <a:solidFill>
                          <a:srgbClr val="274E13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106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274E13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274E13"/>
                          </a:solidFill>
                        </a:rPr>
                        <a:t>RECOVER</a:t>
                      </a:r>
                      <a:endParaRPr sz="600" u="none" cap="none" strike="noStrike">
                        <a:solidFill>
                          <a:srgbClr val="274E13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206" name="Google Shape;20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3438" y="874643"/>
            <a:ext cx="6375723" cy="507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445619"/>
            <a:ext cx="4973994" cy="583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7614" y="1014346"/>
            <a:ext cx="5705761" cy="526191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1"/>
          <p:cNvSpPr txBox="1"/>
          <p:nvPr/>
        </p:nvSpPr>
        <p:spPr>
          <a:xfrm>
            <a:off x="5812532" y="353957"/>
            <a:ext cx="6087866" cy="499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8"/>
              <a:buFont typeface="Arial"/>
              <a:buNone/>
            </a:pPr>
            <a:r>
              <a:rPr b="0" i="0" lang="en-US" sz="26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DLT SMS Core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2"/>
          <p:cNvSpPr txBox="1"/>
          <p:nvPr>
            <p:ph type="title"/>
          </p:nvPr>
        </p:nvSpPr>
        <p:spPr>
          <a:xfrm>
            <a:off x="210511" y="1728471"/>
            <a:ext cx="11767929" cy="2967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1"/>
              <a:buFont typeface="Calibri"/>
              <a:buNone/>
            </a:pPr>
            <a:r>
              <a:rPr lang="en-US" sz="6001"/>
              <a:t>What we seek from your team</a:t>
            </a:r>
            <a:br>
              <a:rPr lang="en-US" sz="6001"/>
            </a:br>
            <a:r>
              <a:rPr lang="en-US" sz="6001"/>
              <a:t>                         </a:t>
            </a:r>
            <a:endParaRPr sz="4539"/>
          </a:p>
        </p:txBody>
      </p:sp>
      <p:sp>
        <p:nvSpPr>
          <p:cNvPr id="220" name="Google Shape;220;p12"/>
          <p:cNvSpPr/>
          <p:nvPr/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2"/>
          <p:cNvSpPr/>
          <p:nvPr/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 txBox="1"/>
          <p:nvPr/>
        </p:nvSpPr>
        <p:spPr>
          <a:xfrm>
            <a:off x="5812532" y="353957"/>
            <a:ext cx="6087866" cy="499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8"/>
              <a:buFont typeface="Arial"/>
              <a:buNone/>
            </a:pPr>
            <a:r>
              <a:rPr b="0" i="0" lang="en-US" sz="26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DLT SMS Core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3"/>
          <p:cNvSpPr txBox="1"/>
          <p:nvPr/>
        </p:nvSpPr>
        <p:spPr>
          <a:xfrm>
            <a:off x="794327" y="923636"/>
            <a:ext cx="3445164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Seeking Expert Opinion on enhancing security recommendations for the following Categories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DLT Smart Contract and Application Security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DLT User, Node, Network IAM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DLT Network/Node Threat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Anomalies &amp; Events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0512" y="820004"/>
            <a:ext cx="6734175" cy="595025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3"/>
          <p:cNvSpPr txBox="1"/>
          <p:nvPr/>
        </p:nvSpPr>
        <p:spPr>
          <a:xfrm>
            <a:off x="692700" y="4678625"/>
            <a:ext cx="4384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Link to DLT  SMS Core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https://docs.google.com/spreadsheets/d/1iJ9yvX7JMCunld10ct-ickhTfg4TDPFR/edit?usp=share_link&amp;ouid=115467577721694574077&amp;rtpof=true&amp;sd=true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Cryptography in Blockchains / DLTs</a:t>
            </a:r>
            <a:endParaRPr/>
          </a:p>
        </p:txBody>
      </p:sp>
      <p:sp>
        <p:nvSpPr>
          <p:cNvPr id="235" name="Google Shape;235;p14"/>
          <p:cNvSpPr txBox="1"/>
          <p:nvPr/>
        </p:nvSpPr>
        <p:spPr>
          <a:xfrm>
            <a:off x="838200" y="2032000"/>
            <a:ext cx="1051560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blockchain / DLT, cryptography plays a central role in delivering immutability, consensus, transaction signing and verification, data synchronization, and more.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Cryptography allows for mining in the cases of Bitcoin and Ethereum, faster synchronization of transaction information between nodes of a blockchain / DLT, airtight transaction integrity and—probably the most important and revolutionary—double-spend protection, where a party receiving a digital asset is assured it wasn’t also transferred to one or more other parties.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it comes to blockchain / DLT, cryptography is used in a number of ways, but the two fundamental techniques are hashes and asymmetric keys.  Both of these are instrumental in providing blockchains / DLTs the firepower they need to ensure data integrity, data privacy, and immutability and combat double spend and prevent and detect tampering of transactions.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Also, certain additional techniques or data structures, like digital signatures, digital certificates, and Merkle trees, are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deeply embedded in most blockchains.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 txBox="1"/>
          <p:nvPr>
            <p:ph type="title"/>
          </p:nvPr>
        </p:nvSpPr>
        <p:spPr>
          <a:xfrm>
            <a:off x="838200" y="365126"/>
            <a:ext cx="10515600" cy="632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Key &amp; Digital Cert Management</a:t>
            </a:r>
            <a:endParaRPr/>
          </a:p>
        </p:txBody>
      </p:sp>
      <p:sp>
        <p:nvSpPr>
          <p:cNvPr id="241" name="Google Shape;241;p15"/>
          <p:cNvSpPr txBox="1"/>
          <p:nvPr/>
        </p:nvSpPr>
        <p:spPr>
          <a:xfrm>
            <a:off x="838200" y="1163783"/>
            <a:ext cx="11000400" cy="6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Level – End Point Key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Level – API Key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Platform Level –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Transaction Key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Smart Contract Validation Key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1" i="0" lang="en-US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Note:</a:t>
            </a:r>
            <a:r>
              <a:rPr b="0" i="0" lang="en-US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smart contract is automated coded business logic.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Due to its high impact profile it needs to be validated by member orgs participating in the transaction prior to execution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Infrastructure Level –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Participating Peer Node Key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Validating Node Key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Communication Channel SSL/TLS key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0800" y="1025236"/>
            <a:ext cx="9190037" cy="55613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6"/>
          <p:cNvSpPr txBox="1"/>
          <p:nvPr/>
        </p:nvSpPr>
        <p:spPr>
          <a:xfrm>
            <a:off x="544945" y="138545"/>
            <a:ext cx="1110211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Extending Digital Certificate Authority a.k.a Membership Service Provider to Member premise (Fabric-CA) 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Hyperledger Fabric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6"/>
          <p:cNvSpPr txBox="1"/>
          <p:nvPr/>
        </p:nvSpPr>
        <p:spPr>
          <a:xfrm>
            <a:off x="341745" y="1468582"/>
            <a:ext cx="275243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Fabric-Certificate authority (Fabric-CA)  at each Member’s premise generates the digital certs for its 1) peer nodes and  its 2) Users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6"/>
          <p:cNvSpPr txBox="1"/>
          <p:nvPr/>
        </p:nvSpPr>
        <p:spPr>
          <a:xfrm>
            <a:off x="8931563" y="1191215"/>
            <a:ext cx="312189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certs are required at System Level for: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Node authorization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User Level for: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Transaction Creation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Transaction Approval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Transaction Validation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"/>
          <p:cNvSpPr txBox="1"/>
          <p:nvPr>
            <p:ph type="title"/>
          </p:nvPr>
        </p:nvSpPr>
        <p:spPr>
          <a:xfrm>
            <a:off x="1" y="365125"/>
            <a:ext cx="120534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Blockchain/ DLT Transaction Security Requirements</a:t>
            </a:r>
            <a:endParaRPr/>
          </a:p>
        </p:txBody>
      </p:sp>
      <p:sp>
        <p:nvSpPr>
          <p:cNvPr id="255" name="Google Shape;255;p17"/>
          <p:cNvSpPr txBox="1"/>
          <p:nvPr/>
        </p:nvSpPr>
        <p:spPr>
          <a:xfrm>
            <a:off x="1126836" y="1690688"/>
            <a:ext cx="10226964" cy="3822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Transaction Privacy or Anonymity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Blockchain / DLT user’s ability to take part in multiple transactions without the transactions being traced back to the user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Signature Unforgeability or Security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Blockchain / DLT user being able to facilitate secure payments, transfers and holding of assets via digital signatures (using private/secret key) without running the risk of the signature being forged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/>
          <p:nvPr>
            <p:ph type="title"/>
          </p:nvPr>
        </p:nvSpPr>
        <p:spPr>
          <a:xfrm>
            <a:off x="745836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Seeking Expert Opinion</a:t>
            </a:r>
            <a:endParaRPr/>
          </a:p>
        </p:txBody>
      </p:sp>
      <p:sp>
        <p:nvSpPr>
          <p:cNvPr id="261" name="Google Shape;261;p18"/>
          <p:cNvSpPr txBox="1"/>
          <p:nvPr/>
        </p:nvSpPr>
        <p:spPr>
          <a:xfrm>
            <a:off x="1034472" y="1108797"/>
            <a:ext cx="10226964" cy="6063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secure a Blockchain / DLT system  when one or more of the Consortia member orgs opt for using external third party ID-Cert service provider instead of the native Certificate Authority offered by the Blockchain / DLT system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recommendations do we propose for securing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API Call Key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SSL/TLS Key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 contract Validation Key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5b775c09c_1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215b775c09c_1_0"/>
          <p:cNvSpPr txBox="1"/>
          <p:nvPr>
            <p:ph type="title"/>
          </p:nvPr>
        </p:nvSpPr>
        <p:spPr>
          <a:xfrm>
            <a:off x="210511" y="932873"/>
            <a:ext cx="11767800" cy="376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6001"/>
              <a:t>Approach:</a:t>
            </a:r>
            <a:br>
              <a:rPr lang="en-US" sz="6001"/>
            </a:br>
            <a:br>
              <a:rPr lang="en-US" sz="6001"/>
            </a:br>
            <a:r>
              <a:rPr lang="en-US"/>
              <a:t>What we have</a:t>
            </a:r>
            <a:br>
              <a:rPr lang="en-US"/>
            </a:br>
            <a:r>
              <a:rPr lang="en-US"/>
              <a:t>What we seek from your team</a:t>
            </a:r>
            <a:br>
              <a:rPr lang="en-US" sz="6001"/>
            </a:br>
            <a:r>
              <a:rPr lang="en-US" sz="6001"/>
              <a:t>                         </a:t>
            </a:r>
            <a:endParaRPr sz="4539"/>
          </a:p>
        </p:txBody>
      </p:sp>
      <p:sp>
        <p:nvSpPr>
          <p:cNvPr id="99" name="Google Shape;99;g215b775c09c_1_0"/>
          <p:cNvSpPr/>
          <p:nvPr/>
        </p:nvSpPr>
        <p:spPr>
          <a:xfrm>
            <a:off x="841248" y="4331166"/>
            <a:ext cx="10506600" cy="18300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215b775c09c_1_0"/>
          <p:cNvSpPr/>
          <p:nvPr/>
        </p:nvSpPr>
        <p:spPr>
          <a:xfrm rot="5400000">
            <a:off x="9346854" y="2348846"/>
            <a:ext cx="54900" cy="394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215b775c09c_1_0"/>
          <p:cNvSpPr txBox="1"/>
          <p:nvPr/>
        </p:nvSpPr>
        <p:spPr>
          <a:xfrm>
            <a:off x="7400925" y="6123709"/>
            <a:ext cx="274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Michael T. &amp; Urmila 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8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>
            <p:ph type="title"/>
          </p:nvPr>
        </p:nvSpPr>
        <p:spPr>
          <a:xfrm>
            <a:off x="210511" y="1728471"/>
            <a:ext cx="11767929" cy="2967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1"/>
              <a:buFont typeface="Calibri"/>
              <a:buNone/>
            </a:pPr>
            <a:r>
              <a:rPr lang="en-US" sz="6001"/>
              <a:t>What we have</a:t>
            </a:r>
            <a:br>
              <a:rPr lang="en-US" sz="6001"/>
            </a:br>
            <a:r>
              <a:rPr lang="en-US" sz="6001"/>
              <a:t>                         </a:t>
            </a:r>
            <a:endParaRPr sz="4539"/>
          </a:p>
        </p:txBody>
      </p:sp>
      <p:sp>
        <p:nvSpPr>
          <p:cNvPr id="108" name="Google Shape;108;p2"/>
          <p:cNvSpPr/>
          <p:nvPr/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>
            <p:ph type="title"/>
          </p:nvPr>
        </p:nvSpPr>
        <p:spPr>
          <a:xfrm>
            <a:off x="210511" y="1728471"/>
            <a:ext cx="11767929" cy="2967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1"/>
              <a:buFont typeface="Calibri"/>
              <a:buNone/>
            </a:pPr>
            <a:r>
              <a:rPr lang="en-US" sz="6001"/>
              <a:t>DLT Security Governance Framework</a:t>
            </a:r>
            <a:br>
              <a:rPr lang="en-US" sz="6001"/>
            </a:br>
            <a:r>
              <a:rPr lang="en-US" sz="6001"/>
              <a:t>				Internal Audit Tool</a:t>
            </a:r>
            <a:br>
              <a:rPr lang="en-US" sz="6001"/>
            </a:br>
            <a:r>
              <a:rPr lang="en-US" sz="6001"/>
              <a:t>                         </a:t>
            </a:r>
            <a:endParaRPr sz="4539"/>
          </a:p>
        </p:txBody>
      </p:sp>
      <p:sp>
        <p:nvSpPr>
          <p:cNvPr id="116" name="Google Shape;116;p3"/>
          <p:cNvSpPr/>
          <p:nvPr/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432903" y="638085"/>
            <a:ext cx="6360684" cy="4834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/>
              <a:t>The Use Case: </a:t>
            </a:r>
            <a:r>
              <a:rPr lang="en-US" sz="3593"/>
              <a:t>Trade Finance </a:t>
            </a:r>
            <a:endParaRPr sz="3593"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014" y="2399346"/>
            <a:ext cx="6171011" cy="30759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7570" y="2279350"/>
            <a:ext cx="5370034" cy="319592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/>
        </p:nvSpPr>
        <p:spPr>
          <a:xfrm>
            <a:off x="432903" y="5475278"/>
            <a:ext cx="59064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1: Business Workflow Diagram for a Trade Finance Use Case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use case is described in Hyperledger GitHub site </a:t>
            </a:r>
            <a:r>
              <a:rPr b="0" i="0" lang="en-US" sz="9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https://github.com/HyperledgerHandsOn/trade-finance-logistics</a:t>
            </a: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>
            <p:ph type="title"/>
          </p:nvPr>
        </p:nvSpPr>
        <p:spPr>
          <a:xfrm>
            <a:off x="331745" y="186607"/>
            <a:ext cx="11412134" cy="443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404"/>
              <a:t>DLT Implementation of Trade Finance Use Case</a:t>
            </a:r>
            <a:endParaRPr sz="3404"/>
          </a:p>
        </p:txBody>
      </p:sp>
      <p:sp>
        <p:nvSpPr>
          <p:cNvPr id="131" name="Google Shape;131;p5"/>
          <p:cNvSpPr/>
          <p:nvPr/>
        </p:nvSpPr>
        <p:spPr>
          <a:xfrm>
            <a:off x="3865743" y="1378545"/>
            <a:ext cx="10767106" cy="785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86450" spcFirstLastPara="1" rIns="8645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br>
              <a:rPr b="0" i="0" lang="en-US" sz="170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70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t/>
            </a:r>
            <a:endParaRPr b="0" i="0" sz="170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545" y="629870"/>
            <a:ext cx="11699388" cy="6009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/>
          <p:nvPr/>
        </p:nvSpPr>
        <p:spPr>
          <a:xfrm>
            <a:off x="1" y="371978"/>
            <a:ext cx="9954369" cy="7190614"/>
          </a:xfrm>
          <a:prstGeom prst="flowChartConnector">
            <a:avLst/>
          </a:prstGeom>
          <a:solidFill>
            <a:srgbClr val="F2F2F2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t/>
            </a:r>
            <a:endParaRPr b="0" i="0" sz="1702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1368278" y="4953358"/>
            <a:ext cx="7170763" cy="1418130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8"/>
              <a:buFont typeface="Arial"/>
              <a:buNone/>
            </a:pPr>
            <a:r>
              <a:rPr b="0" i="0" lang="en-US" sz="2648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DLT Security Management System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821261" y="1186007"/>
            <a:ext cx="7498432" cy="2832132"/>
          </a:xfrm>
          <a:prstGeom prst="roundRect">
            <a:avLst>
              <a:gd fmla="val 16667" name="adj"/>
            </a:avLst>
          </a:prstGeom>
          <a:solidFill>
            <a:srgbClr val="FAF9F9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t/>
            </a:r>
            <a:endParaRPr b="0" i="0" sz="1702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1644054" y="3815698"/>
            <a:ext cx="683769" cy="114697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A8D08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t/>
            </a:r>
            <a:endParaRPr b="0" i="0" sz="1702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3448137" y="3765188"/>
            <a:ext cx="682300" cy="114697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t/>
            </a:r>
            <a:endParaRPr b="0" i="0" sz="1702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1368278" y="4938950"/>
            <a:ext cx="1087720" cy="511725"/>
          </a:xfrm>
          <a:prstGeom prst="flowChartConnector">
            <a:avLst/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"/>
              <a:buFont typeface="Arial"/>
              <a:buNone/>
            </a:pPr>
            <a:r>
              <a:rPr b="0" i="0" lang="en-US" sz="9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Importer 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2488487" y="4960219"/>
            <a:ext cx="1087720" cy="511725"/>
          </a:xfrm>
          <a:prstGeom prst="flowChartConnector">
            <a:avLst/>
          </a:prstGeom>
          <a:gradFill>
            <a:gsLst>
              <a:gs pos="0">
                <a:srgbClr val="FFDE7E"/>
              </a:gs>
              <a:gs pos="50000">
                <a:srgbClr val="FFE9B1"/>
              </a:gs>
              <a:gs pos="100000">
                <a:srgbClr val="FFF2D9"/>
              </a:gs>
            </a:gsLst>
            <a:lin ang="27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"/>
              <a:buFont typeface="Arial"/>
              <a:buNone/>
            </a:pPr>
            <a:r>
              <a:rPr b="0" i="0" lang="en-US" sz="9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Importer Org Bank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3665412" y="4938950"/>
            <a:ext cx="1087720" cy="511725"/>
          </a:xfrm>
          <a:prstGeom prst="flowChartConnector">
            <a:avLst/>
          </a:pr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"/>
              <a:buFont typeface="Arial"/>
              <a:buNone/>
            </a:pPr>
            <a:r>
              <a:rPr b="0" i="0" lang="en-US" sz="9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Exporter 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1208734" y="1418959"/>
            <a:ext cx="4198934" cy="2355698"/>
          </a:xfrm>
          <a:prstGeom prst="roundRect">
            <a:avLst>
              <a:gd fmla="val 16667" name="adj"/>
            </a:avLst>
          </a:prstGeom>
          <a:solidFill>
            <a:srgbClr val="FBE4D4"/>
          </a:solidFill>
          <a:ln cap="flat" cmpd="sng" w="12700">
            <a:solidFill>
              <a:srgbClr val="31538F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t/>
            </a:r>
            <a:endParaRPr b="0" i="0" sz="1702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4826968" y="4938950"/>
            <a:ext cx="1161398" cy="511725"/>
          </a:xfrm>
          <a:prstGeom prst="flowChartConnector">
            <a:avLst/>
          </a:prstGeom>
          <a:solidFill>
            <a:srgbClr val="D8E2F3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"/>
              <a:buFont typeface="Arial"/>
              <a:buNone/>
            </a:pPr>
            <a:r>
              <a:rPr b="0" i="0" lang="en-US" sz="9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Exporter Org Bank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/>
          <p:nvPr/>
        </p:nvSpPr>
        <p:spPr>
          <a:xfrm flipH="1" rot="-5400000">
            <a:off x="1731571" y="2545622"/>
            <a:ext cx="769528" cy="821406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t/>
            </a:r>
            <a:endParaRPr b="0" i="0" sz="170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2548890" y="2505845"/>
            <a:ext cx="1133735" cy="56821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rPr b="0" i="0" lang="en-US" sz="1702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Evaluate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1595708" y="3304460"/>
            <a:ext cx="1133735" cy="397028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rPr b="0" i="0" lang="en-US" sz="1702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3436742" y="3304460"/>
            <a:ext cx="1133735" cy="397028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rPr b="0" i="0" lang="en-US" sz="1702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Monitor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 flipH="1">
            <a:off x="3690397" y="2487906"/>
            <a:ext cx="769528" cy="821406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t/>
            </a:r>
            <a:endParaRPr b="0" i="0" sz="170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3436741" y="1440430"/>
            <a:ext cx="1936374" cy="99159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rPr b="0" i="0" lang="en-US" sz="1702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Consortia Committee of CEOs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5407667" y="2407971"/>
            <a:ext cx="816406" cy="7023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t/>
            </a:r>
            <a:endParaRPr b="0" i="0" sz="1702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6177195" y="2342772"/>
            <a:ext cx="1764147" cy="767586"/>
          </a:xfrm>
          <a:prstGeom prst="ellipse">
            <a:avLst/>
          </a:prstGeom>
          <a:solidFill>
            <a:srgbClr val="EFEFE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3"/>
              <a:buFont typeface="Arial"/>
              <a:buNone/>
            </a:pPr>
            <a:r>
              <a:rPr b="0" i="0" lang="en-US" sz="15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DLT Governance Audit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7688874" y="371978"/>
            <a:ext cx="4538357" cy="826409"/>
          </a:xfrm>
          <a:prstGeom prst="roundRect">
            <a:avLst>
              <a:gd fmla="val 16667" name="adj"/>
            </a:avLst>
          </a:prstGeom>
          <a:solidFill>
            <a:srgbClr val="C9C9C9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8"/>
              <a:buFont typeface="Arial"/>
              <a:buNone/>
            </a:pPr>
            <a:r>
              <a:rPr b="1" i="0" lang="en-US" sz="26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Finance</a:t>
            </a:r>
            <a:r>
              <a:rPr b="1" i="0" lang="en-US" sz="1513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(TF)</a:t>
            </a:r>
            <a:r>
              <a:rPr b="1" i="0" lang="en-US" sz="264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6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DLT Security Governance Framework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2663275" y="1109601"/>
            <a:ext cx="773468" cy="1359744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AA87"/>
              </a:gs>
              <a:gs pos="50000">
                <a:srgbClr val="FFC9B5"/>
              </a:gs>
              <a:gs pos="100000">
                <a:srgbClr val="FFE3DB"/>
              </a:gs>
            </a:gsLst>
            <a:lin ang="27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t/>
            </a:r>
            <a:endParaRPr b="0" i="0" sz="1702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2478617" y="667024"/>
            <a:ext cx="4199671" cy="462033"/>
          </a:xfrm>
          <a:prstGeom prst="roundRect">
            <a:avLst>
              <a:gd fmla="val 16667" name="adj"/>
            </a:avLst>
          </a:prstGeom>
          <a:solidFill>
            <a:srgbClr val="8DA9DB"/>
          </a:solidFill>
          <a:ln cap="flat" cmpd="sng" w="381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t/>
            </a:r>
            <a:endParaRPr b="0" i="0" sz="1702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2696915" y="667023"/>
            <a:ext cx="936013" cy="352881"/>
          </a:xfrm>
          <a:prstGeom prst="flowChartConnector">
            <a:avLst/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6"/>
              <a:buFont typeface="Arial"/>
              <a:buNone/>
            </a:pPr>
            <a:r>
              <a:rPr b="0" i="0" lang="en-US" sz="7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Finance Regulators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665411" y="681169"/>
            <a:ext cx="905066" cy="352881"/>
          </a:xfrm>
          <a:prstGeom prst="flowChartConnector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6"/>
              <a:buFont typeface="Arial"/>
              <a:buNone/>
            </a:pPr>
            <a:r>
              <a:rPr b="0" i="0" lang="en-US" sz="7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4658864" y="675813"/>
            <a:ext cx="880080" cy="344090"/>
          </a:xfrm>
          <a:prstGeom prst="flowChartConnector">
            <a:avLst/>
          </a:prstGeom>
          <a:solidFill>
            <a:srgbClr val="A8D08C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6"/>
              <a:buFont typeface="Arial"/>
              <a:buNone/>
            </a:pPr>
            <a:r>
              <a:rPr b="0" i="0" lang="en-US" sz="7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Finance Consortia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5581064" y="680335"/>
            <a:ext cx="968467" cy="344090"/>
          </a:xfrm>
          <a:prstGeom prst="flowChartConnector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6"/>
              <a:buFont typeface="Arial"/>
              <a:buNone/>
            </a:pPr>
            <a:r>
              <a:rPr b="0" i="0" lang="en-US" sz="7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Sector Regulators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3844630" y="356949"/>
            <a:ext cx="2251370" cy="383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1"/>
              <a:buFont typeface="Arial"/>
              <a:buNone/>
            </a:pPr>
            <a:r>
              <a:rPr b="1" i="0" lang="en-US" sz="18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STAKEHOLDERS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129172" y="377793"/>
            <a:ext cx="2002785" cy="25641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rPr b="0" i="0" lang="en-US" sz="1702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ISO/IEC 38500:2008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"/>
          <p:cNvSpPr txBox="1"/>
          <p:nvPr/>
        </p:nvSpPr>
        <p:spPr>
          <a:xfrm rot="5400000">
            <a:off x="2570204" y="1749944"/>
            <a:ext cx="959607" cy="354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rPr b="0" i="0" lang="en-US" sz="17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6074351" y="4953357"/>
            <a:ext cx="1161398" cy="511725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"/>
              <a:buFont typeface="Arial"/>
              <a:buNone/>
            </a:pPr>
            <a:r>
              <a:rPr b="0" i="0" lang="en-US" sz="9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Carrier 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7325113" y="4953357"/>
            <a:ext cx="1161398" cy="511725"/>
          </a:xfrm>
          <a:prstGeom prst="flowChartConnector">
            <a:avLst/>
          </a:prstGeom>
          <a:solidFill>
            <a:srgbClr val="D8D8D8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"/>
              <a:buFont typeface="Arial"/>
              <a:buNone/>
            </a:pPr>
            <a:r>
              <a:rPr b="0" i="0" lang="en-US" sz="9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Operator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9145930" y="6131390"/>
            <a:ext cx="3355587" cy="44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6"/>
              <a:buFont typeface="Arial"/>
              <a:buNone/>
            </a:pPr>
            <a:r>
              <a:rPr b="0" i="0" lang="en-US" sz="7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Information Security Governance Framework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6"/>
              <a:buFont typeface="Arial"/>
              <a:buNone/>
            </a:pPr>
            <a:r>
              <a:rPr b="0" i="0" lang="en-US" sz="7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WISG’09, November 13, 2009, Chicago, Illinois, USA.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6"/>
              <a:buFont typeface="Arial"/>
              <a:buNone/>
            </a:pPr>
            <a:r>
              <a:rPr b="0" i="0" lang="en-US" sz="7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Copyright 2009 ACM 978-1-60558-787-5/09/11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/>
          <p:nvPr/>
        </p:nvSpPr>
        <p:spPr>
          <a:xfrm>
            <a:off x="305112" y="1057426"/>
            <a:ext cx="4744955" cy="307969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27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4"/>
              <a:buFont typeface="Arial"/>
              <a:buNone/>
            </a:pPr>
            <a:r>
              <a:rPr b="0" i="0" lang="en-US" sz="3404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DLT Inherent Risk Profile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t/>
            </a:r>
            <a:endParaRPr b="0" i="0" sz="1702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"/>
              <a:buFont typeface="Arial"/>
              <a:buNone/>
            </a:pPr>
            <a:r>
              <a:t/>
            </a:r>
            <a:endParaRPr b="0" i="0" sz="104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rPr b="0" i="0" lang="en-US" sz="1702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Business Objectives●Threat Environment  ●Response Readiness●Design Constraints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5"/>
              <a:buFont typeface="Arial"/>
              <a:buNone/>
            </a:pPr>
            <a:r>
              <a:t/>
            </a:r>
            <a:endParaRPr b="0" i="0" sz="1135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5"/>
              <a:buFont typeface="Arial"/>
              <a:buNone/>
            </a:pPr>
            <a:r>
              <a:rPr b="0" i="0" lang="en-US" sz="113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Identifies Consortia’s inherent DLT Risks </a:t>
            </a:r>
            <a:r>
              <a:rPr b="1" i="0" lang="en-US" sz="113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before implementing controls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6474391" y="1057426"/>
            <a:ext cx="5113452" cy="307969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27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4"/>
              <a:buFont typeface="Arial"/>
              <a:buNone/>
            </a:pPr>
            <a:r>
              <a:rPr b="0" i="0" lang="en-US" sz="3404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DLT SMS Core</a:t>
            </a:r>
            <a:endParaRPr b="0" i="0" sz="1702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t/>
            </a:r>
            <a:endParaRPr b="0" i="0" sz="1702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rPr b="0" i="0" lang="en-US" sz="1702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Identify●Protect●Detect●Respond●Recover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5"/>
              <a:buFont typeface="Arial"/>
              <a:buNone/>
            </a:pPr>
            <a:r>
              <a:t/>
            </a:r>
            <a:endParaRPr b="0" i="0" sz="1135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5"/>
              <a:buFont typeface="Arial"/>
              <a:buNone/>
            </a:pPr>
            <a:r>
              <a:rPr b="0" i="0" lang="en-US" sz="113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 Functions provide a high-level, strategic view of the lifecycle of a Consortia’s management of </a:t>
            </a:r>
            <a:r>
              <a:rPr b="1" i="0" lang="en-US" sz="113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DLT cybersecurity risk</a:t>
            </a:r>
            <a:endParaRPr b="1" i="0" sz="1135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t/>
            </a:r>
            <a:endParaRPr b="0" i="0" sz="1702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5262939" y="2013255"/>
            <a:ext cx="743774" cy="715883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Arial"/>
              <a:buNone/>
            </a:pPr>
            <a:r>
              <a:t/>
            </a:r>
            <a:endParaRPr b="0" i="0" sz="1702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422159" y="708211"/>
            <a:ext cx="5561806" cy="383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1"/>
              <a:buFont typeface="Arial"/>
              <a:buNone/>
            </a:pPr>
            <a:r>
              <a:rPr b="0" i="0" lang="en-US" sz="18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Modeled on FFIEC CAT’s Inherent Risk Profile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6964817" y="679090"/>
            <a:ext cx="4496240" cy="383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1"/>
              <a:buFont typeface="Arial"/>
              <a:buNone/>
            </a:pPr>
            <a:r>
              <a:rPr b="0" i="0" lang="en-US" sz="18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Modeled on NIST CSF Core Functions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 txBox="1"/>
          <p:nvPr>
            <p:ph type="title"/>
          </p:nvPr>
        </p:nvSpPr>
        <p:spPr>
          <a:xfrm>
            <a:off x="337359" y="203041"/>
            <a:ext cx="11250484" cy="5342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4"/>
              <a:buFont typeface="Calibri"/>
              <a:buNone/>
            </a:pPr>
            <a:r>
              <a:rPr lang="en-US" sz="3404"/>
              <a:t>DLT Security Governance Framework’s Two Main Components</a:t>
            </a:r>
            <a:endParaRPr sz="3404"/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112" y="4457213"/>
            <a:ext cx="8730833" cy="1930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/>
          <p:nvPr/>
        </p:nvSpPr>
        <p:spPr>
          <a:xfrm>
            <a:off x="6185298" y="5946141"/>
            <a:ext cx="5806730" cy="24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Gartner, Gartner. (2018). Evaluating the Security risks to Blockchain Ecosystems. (ID:G003247104)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6293397" y="6172765"/>
            <a:ext cx="4329953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DA9DB"/>
                </a:solidFill>
                <a:latin typeface="Calibri"/>
                <a:ea typeface="Calibri"/>
                <a:cs typeface="Calibri"/>
                <a:sym typeface="Calibri"/>
              </a:rPr>
              <a:t>Note: Gartner’s Blockchain Security Model is applicable to DLTs and Blockchains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5760365" y="223761"/>
            <a:ext cx="3793435" cy="559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Gartner’s DLT Layers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9558" y="874643"/>
            <a:ext cx="6375723" cy="5071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/>
          <p:nvPr/>
        </p:nvSpPr>
        <p:spPr>
          <a:xfrm>
            <a:off x="63245" y="3056470"/>
            <a:ext cx="4746313" cy="557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6"/>
              <a:buFont typeface="Arial"/>
              <a:buNone/>
            </a:pPr>
            <a:r>
              <a:rPr b="0" i="0" lang="en-US" sz="30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DLT Inherent Risk Profile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4223551" y="893252"/>
            <a:ext cx="453039" cy="507149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2023-03-03T22:18:16Z</dcterms:created>
  <dc:creator>Urmila N</dc:creator>
</cp:coreProperties>
</file>