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71" r:id="rId4"/>
    <p:sldId id="261" r:id="rId5"/>
    <p:sldId id="272" r:id="rId6"/>
    <p:sldId id="262" r:id="rId7"/>
    <p:sldId id="266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84345" autoAdjust="0"/>
  </p:normalViewPr>
  <p:slideViewPr>
    <p:cSldViewPr snapToGrid="0">
      <p:cViewPr varScale="1">
        <p:scale>
          <a:sx n="96" d="100"/>
          <a:sy n="96" d="100"/>
        </p:scale>
        <p:origin x="24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0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6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9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8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27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Zero Trust and Software Defined 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r>
              <a:rPr lang="en-CA" sz="3200" dirty="0"/>
              <a:t>A new security paradigm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13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/>
              <a:t>Overview</a:t>
            </a:r>
          </a:p>
          <a:p>
            <a:r>
              <a:rPr lang="en-US" dirty="0"/>
              <a:t>What is Zero Trust?</a:t>
            </a:r>
          </a:p>
          <a:p>
            <a:r>
              <a:rPr lang="en-US" dirty="0"/>
              <a:t>History</a:t>
            </a:r>
          </a:p>
          <a:p>
            <a:r>
              <a:rPr lang="en-US" dirty="0"/>
              <a:t>Zero Trust Architecture</a:t>
            </a:r>
          </a:p>
          <a:p>
            <a:r>
              <a:rPr lang="en-US" dirty="0"/>
              <a:t>What is Software Defined Perimeter?</a:t>
            </a:r>
          </a:p>
          <a:p>
            <a:r>
              <a:rPr lang="en-US" dirty="0"/>
              <a:t>SDP Architecture</a:t>
            </a:r>
          </a:p>
          <a:p>
            <a:r>
              <a:rPr lang="en-US" dirty="0"/>
              <a:t>ZT/SDP Benefits</a:t>
            </a:r>
          </a:p>
          <a:p>
            <a:r>
              <a:rPr lang="en-US" dirty="0"/>
              <a:t>Summary of Models</a:t>
            </a:r>
          </a:p>
        </p:txBody>
      </p:sp>
    </p:spTree>
    <p:extLst>
      <p:ext uri="{BB962C8B-B14F-4D97-AF65-F5344CB8AC3E}">
        <p14:creationId xmlns:p14="http://schemas.microsoft.com/office/powerpoint/2010/main" val="39721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What is Zero Trust?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Forrester;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dirty="0">
                <a:latin typeface="Calibri" panose="020F0502020204030204" pitchFamily="34" charset="0"/>
                <a:cs typeface="Times New Roman" panose="02020603050405020304" pitchFamily="18" charset="0"/>
              </a:rPr>
              <a:t>All resources are securely accessed no matter who creates the traffic or from where it originates, regardless of location or hosting model, cloud, on-premises or collocated resources.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dirty="0">
                <a:latin typeface="Calibri" panose="020F0502020204030204" pitchFamily="34" charset="0"/>
                <a:cs typeface="Times New Roman" panose="02020603050405020304" pitchFamily="18" charset="0"/>
              </a:rPr>
              <a:t>Adopting a least privilege strategy (LPS) that enforces access control to eliminate the human temptation to access restricted resources.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dirty="0">
                <a:latin typeface="Calibri" panose="020F0502020204030204" pitchFamily="34" charset="0"/>
                <a:cs typeface="Times New Roman" panose="02020603050405020304" pitchFamily="18" charset="0"/>
              </a:rPr>
              <a:t>Continuously logging and analyzing user traffic inspection for signs of suspicious activity</a:t>
            </a:r>
          </a:p>
        </p:txBody>
      </p:sp>
    </p:spTree>
    <p:extLst>
      <p:ext uri="{BB962C8B-B14F-4D97-AF65-F5344CB8AC3E}">
        <p14:creationId xmlns:p14="http://schemas.microsoft.com/office/powerpoint/2010/main" val="262570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 fontScale="77500" lnSpcReduction="20000"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concept of zero trust has been present in cybersecurity since before the term “zero trust” was coined.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Defense Information Systems Agency (DISA) and the Department of Defense developed a more secure enterprise strategy dubbed “black core” (BCORE).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from a perimeter-based security model to one that focused on the security of individual transactions.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the Jericho Forum in 2004 publicized the idea of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deperimeterization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—limiting implicit trust based on network location and the limitations of relying on single, static defenses over a large network segment.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concepts of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deperimeterization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evolved and improved into the larger concept of ZT, which was later coined by John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Kindervag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while at Forrester.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ZT then became the term used to describe various cybersecurity solutions that moved security away from implied trust based on network location and instead focused on evaluating trust on a per-transaction basis.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private industry and higher education have also undergone this evolution from perimeter-based security to a security strategy based on ZT principles.</a:t>
            </a:r>
            <a:b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0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800930"/>
            <a:ext cx="3703320" cy="2240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189" y="1133891"/>
            <a:ext cx="3089189" cy="14610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Zero Trust (ZT) Architecture</a:t>
            </a:r>
          </a:p>
        </p:txBody>
      </p:sp>
      <p:sp>
        <p:nvSpPr>
          <p:cNvPr id="91" name="Rectangle 87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62AB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080DEB3D-3CBF-48DC-8AE8-C6FD4E4A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800930"/>
            <a:ext cx="7183597" cy="225639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Clr>
                <a:srgbClr val="62ABFE"/>
              </a:buClr>
              <a:buFont typeface="+mj-lt"/>
              <a:buAutoNum type="arabicPeriod"/>
            </a:pPr>
            <a:r>
              <a:rPr lang="en-CA" sz="1600" dirty="0">
                <a:latin typeface="OpenSans"/>
              </a:rPr>
              <a:t>Policy engine (PE): This component is responsible for the ultimate decision to grant access to a resource for a given subject. </a:t>
            </a:r>
          </a:p>
          <a:p>
            <a:pPr marL="342900" indent="-342900">
              <a:lnSpc>
                <a:spcPct val="90000"/>
              </a:lnSpc>
              <a:buClr>
                <a:srgbClr val="62ABFE"/>
              </a:buClr>
              <a:buFont typeface="+mj-lt"/>
              <a:buAutoNum type="arabicPeriod"/>
            </a:pPr>
            <a:r>
              <a:rPr lang="en-CA" sz="1600" dirty="0">
                <a:latin typeface="OpenSans"/>
              </a:rPr>
              <a:t>Policy administrator (PA): This component is responsible for establishing and/or shutting down the communication path between a subject and a resource (via commands to relevant PEPs).</a:t>
            </a:r>
          </a:p>
          <a:p>
            <a:pPr marL="342900" indent="-342900">
              <a:lnSpc>
                <a:spcPct val="90000"/>
              </a:lnSpc>
              <a:buClr>
                <a:srgbClr val="62ABFE"/>
              </a:buClr>
              <a:buFont typeface="+mj-lt"/>
              <a:buAutoNum type="arabicPeriod"/>
            </a:pPr>
            <a:r>
              <a:rPr lang="en-CA" sz="1600" dirty="0">
                <a:latin typeface="OpenSans"/>
              </a:rPr>
              <a:t>Policy enforcement point (PEP): This system is responsible for enabling, monitoring, and eventually terminating connections between a subject and an enterprise resource. </a:t>
            </a:r>
            <a:endParaRPr lang="en-US" sz="1600" dirty="0"/>
          </a:p>
        </p:txBody>
      </p:sp>
      <p:pic>
        <p:nvPicPr>
          <p:cNvPr id="21" name="Content Placeholder 20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45CEBE45-A063-4A1E-A360-C4C98D79CA6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94" y="3261798"/>
            <a:ext cx="10881878" cy="304692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D0DE381-99EE-4E32-9FC0-2EE5F7B50A38}"/>
              </a:ext>
            </a:extLst>
          </p:cNvPr>
          <p:cNvGrpSpPr/>
          <p:nvPr/>
        </p:nvGrpSpPr>
        <p:grpSpPr>
          <a:xfrm>
            <a:off x="238412" y="3703320"/>
            <a:ext cx="1646144" cy="1470846"/>
            <a:chOff x="238412" y="3703320"/>
            <a:chExt cx="1646144" cy="1470846"/>
          </a:xfrm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FCA2F89E-6EA2-4139-B410-CA913C5BC767}"/>
                </a:ext>
              </a:extLst>
            </p:cNvPr>
            <p:cNvSpPr/>
            <p:nvPr/>
          </p:nvSpPr>
          <p:spPr>
            <a:xfrm>
              <a:off x="238412" y="3703320"/>
              <a:ext cx="1498948" cy="1245869"/>
            </a:xfrm>
            <a:prstGeom prst="cloud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Training Data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4BF95C4-AB44-4882-8722-5F5FB0174F4D}"/>
                </a:ext>
              </a:extLst>
            </p:cNvPr>
            <p:cNvCxnSpPr>
              <a:cxnSpLocks/>
            </p:cNvCxnSpPr>
            <p:nvPr/>
          </p:nvCxnSpPr>
          <p:spPr>
            <a:xfrm>
              <a:off x="1152812" y="4364999"/>
              <a:ext cx="731744" cy="80916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219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What is SDP?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security paradigm to address new threat vectors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plane where trust is established separated from the data plane where actual data is transferred.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Hiding the infrastructure (e.g. blackening the servers) using a dynamic deny-all firewall (not deny-all, allow exceptions) - the point where all unauthorized packets are dropped for logging and analyzing traffic.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single packet authorization (SPA) to authenticate and authorize users and validate devices for access to protected services - least privilege is implicit in this protocol.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991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Software Defined Perimeter (SDP) Architecture and workflow</a:t>
            </a:r>
          </a:p>
        </p:txBody>
      </p:sp>
      <p:sp>
        <p:nvSpPr>
          <p:cNvPr id="75" name="Rectangle 64">
            <a:extLst>
              <a:ext uri="{FF2B5EF4-FFF2-40B4-BE49-F238E27FC236}">
                <a16:creationId xmlns:a16="http://schemas.microsoft.com/office/drawing/2014/main" id="{88FDF771-E685-464C-8935-25047BD7B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FDA5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Rectangle 66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E3A22E-38DC-4A21-B687-48D85C9727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49" r="-2" b="3339"/>
          <a:stretch/>
        </p:blipFill>
        <p:spPr>
          <a:xfrm>
            <a:off x="946936" y="2361056"/>
            <a:ext cx="4383103" cy="3649219"/>
          </a:xfrm>
          <a:prstGeom prst="rect">
            <a:avLst/>
          </a:prstGeom>
        </p:spPr>
      </p:pic>
      <p:sp>
        <p:nvSpPr>
          <p:cNvPr id="47" name="Content Placeholder 31">
            <a:extLst>
              <a:ext uri="{FF2B5EF4-FFF2-40B4-BE49-F238E27FC236}">
                <a16:creationId xmlns:a16="http://schemas.microsoft.com/office/drawing/2014/main" id="{44A7290D-E094-4E39-AA40-8291A0FF7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rgbClr val="FDA521"/>
              </a:buClr>
              <a:buNone/>
            </a:pPr>
            <a:r>
              <a:rPr lang="en-US" sz="1000" b="0" i="0">
                <a:effectLst/>
                <a:latin typeface="OpenSans"/>
              </a:rPr>
              <a:t>Security in an SDP follows this specific step-by-step workflow: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One or more SDP controllers are added and activated within the SDP and connected to authentication and authorization services, such as AM, PKI service,</a:t>
            </a:r>
            <a:br>
              <a:rPr lang="en-US" sz="1000" b="0" i="0">
                <a:effectLst/>
                <a:latin typeface="OpenSans"/>
              </a:rPr>
            </a:br>
            <a:r>
              <a:rPr lang="en-US" sz="1000" b="0" i="0">
                <a:effectLst/>
                <a:latin typeface="OpenSans"/>
              </a:rPr>
              <a:t>device attestation, geolocation, SAML, OpenID, OAuth, LDAP, Kerberos, multi-factor authentication, identity federation, and other similar services.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One or more AHs are added and activated within the SDP. They connect to and authenticate the controllers in a secure manner. The AHs do not acknowledge</a:t>
            </a:r>
            <a:br>
              <a:rPr lang="en-US" sz="1000" b="0" i="0">
                <a:effectLst/>
                <a:latin typeface="OpenSans"/>
              </a:rPr>
            </a:br>
            <a:r>
              <a:rPr lang="en-US" sz="1000" b="0" i="0">
                <a:effectLst/>
                <a:latin typeface="OpenSans"/>
              </a:rPr>
              <a:t>communication from any other host and will not respond to any non-provisioned requests.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Each IH is added and activated within the SDP and connects with and is authenticated by SDP controllers. 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After authenticating an IH, SDP controllers determine a list of AHs to which the IH is authorized to communicate.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The SDP controller instructs the AHs to accept communication from the IH and initiates any optional policies required for encrypted communications.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The SDP controller gives the IH the list of AHs, as well as any optional policies required for encrypted communications.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The IH initiates a SPA to each authorized AH. The IH then creates two-way encrypted connections (e.g. mutual TLS, or </a:t>
            </a:r>
            <a:r>
              <a:rPr lang="en-US" sz="1000" b="0" i="0" err="1">
                <a:effectLst/>
                <a:latin typeface="OpenSans"/>
              </a:rPr>
              <a:t>mTLS</a:t>
            </a:r>
            <a:r>
              <a:rPr lang="en-US" sz="1000" b="0" i="0">
                <a:effectLst/>
                <a:latin typeface="OpenSans"/>
              </a:rPr>
              <a:t>) to those AHs.</a:t>
            </a:r>
          </a:p>
          <a:p>
            <a:pPr marL="342900" indent="-342900">
              <a:lnSpc>
                <a:spcPct val="90000"/>
              </a:lnSpc>
              <a:buClr>
                <a:srgbClr val="FDA521"/>
              </a:buClr>
              <a:buFont typeface="+mj-lt"/>
              <a:buAutoNum type="arabicPeriod"/>
            </a:pPr>
            <a:r>
              <a:rPr lang="en-US" sz="1000" b="0" i="0">
                <a:effectLst/>
                <a:latin typeface="OpenSans"/>
              </a:rPr>
              <a:t>The IH communicates with target systems via the mutually encrypted data channel, through the AH. (Note: Step 8 is not depicted in </a:t>
            </a:r>
            <a:r>
              <a:rPr lang="en-US" sz="1000" b="0" i="1">
                <a:effectLst/>
                <a:latin typeface="OpenSans-Italic"/>
              </a:rPr>
              <a:t>Figure 1 </a:t>
            </a:r>
            <a:r>
              <a:rPr lang="en-US" sz="1000" b="0" i="0">
                <a:effectLst/>
                <a:latin typeface="OpenSans"/>
              </a:rPr>
              <a:t>on the previous</a:t>
            </a:r>
            <a:r>
              <a:rPr lang="en-US" sz="1000"/>
              <a:t> </a:t>
            </a:r>
            <a:br>
              <a:rPr lang="en-US" sz="1000"/>
            </a:b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5969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240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Benefits of SDP/ZT?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OpenSans"/>
              </a:rPr>
              <a:t>Reduced attack surface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OpenSans"/>
              </a:rPr>
              <a:t>Protects critical assets and infrastructure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OpenSans"/>
              </a:rPr>
              <a:t>Hides/darkens assets to unauthorized access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OpenSans"/>
              </a:rPr>
              <a:t>Reduced cost – endpoint, incident response</a:t>
            </a:r>
            <a:endParaRPr lang="en-US" dirty="0">
              <a:solidFill>
                <a:srgbClr val="000000"/>
              </a:solidFill>
              <a:latin typeface="OpenSans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OpenSans"/>
              </a:rPr>
              <a:t>Connection-based architecture rather than IP based which are weak</a:t>
            </a:r>
            <a:endParaRPr lang="en-US" dirty="0">
              <a:solidFill>
                <a:srgbClr val="000000"/>
              </a:solidFill>
              <a:latin typeface="OpenSans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OpenSans"/>
              </a:rPr>
              <a:t>Integrated security architecture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zoSans-Regular"/>
              </a:rPr>
              <a:t>Using Single Packet Authorization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zoSans-Regular"/>
              </a:rPr>
              <a:t>Requires pre-vetting of connections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zoSans-Regular"/>
              </a:rPr>
              <a:t>Authenticates BEFORE allowing access to resources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zoSans-Regular"/>
              </a:rPr>
              <a:t>Open specification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240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Summary of Models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223431-2C46-42FF-A213-6B8026290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90367" y="297715"/>
            <a:ext cx="3259878" cy="6256424"/>
          </a:xfr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B123D7A-2D76-486A-8616-D67F62F6864D}"/>
              </a:ext>
            </a:extLst>
          </p:cNvPr>
          <p:cNvGrpSpPr/>
          <p:nvPr/>
        </p:nvGrpSpPr>
        <p:grpSpPr>
          <a:xfrm>
            <a:off x="9139449" y="2397512"/>
            <a:ext cx="2835839" cy="3572357"/>
            <a:chOff x="-1032827" y="4884234"/>
            <a:chExt cx="2835839" cy="3572357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AF81DC0-ABA9-4289-9024-EFB4AA997CA6}"/>
                </a:ext>
              </a:extLst>
            </p:cNvPr>
            <p:cNvSpPr/>
            <p:nvPr/>
          </p:nvSpPr>
          <p:spPr>
            <a:xfrm>
              <a:off x="209509" y="4884234"/>
              <a:ext cx="1593503" cy="1485615"/>
            </a:xfrm>
            <a:prstGeom prst="cloud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925A440-46EB-4214-88B7-C1404E248A62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 flipV="1">
              <a:off x="-1032827" y="6368267"/>
              <a:ext cx="2039088" cy="208832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6192D9-371C-490B-AFF4-B91542029B18}"/>
              </a:ext>
            </a:extLst>
          </p:cNvPr>
          <p:cNvCxnSpPr>
            <a:cxnSpLocks/>
          </p:cNvCxnSpPr>
          <p:nvPr/>
        </p:nvCxnSpPr>
        <p:spPr>
          <a:xfrm flipV="1">
            <a:off x="8682249" y="3724507"/>
            <a:ext cx="1983476" cy="120150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DBC59AE-2916-447A-87B6-41BBE74BC141}"/>
              </a:ext>
            </a:extLst>
          </p:cNvPr>
          <p:cNvSpPr txBox="1"/>
          <p:nvPr/>
        </p:nvSpPr>
        <p:spPr>
          <a:xfrm>
            <a:off x="10534735" y="2912825"/>
            <a:ext cx="1806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Training Data</a:t>
            </a:r>
          </a:p>
        </p:txBody>
      </p:sp>
    </p:spTree>
    <p:extLst>
      <p:ext uri="{BB962C8B-B14F-4D97-AF65-F5344CB8AC3E}">
        <p14:creationId xmlns:p14="http://schemas.microsoft.com/office/powerpoint/2010/main" val="45372774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814</Words>
  <Application>Microsoft Office PowerPoint</Application>
  <PresentationFormat>Widescreen</PresentationFormat>
  <Paragraphs>62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AzoSans-Regular</vt:lpstr>
      <vt:lpstr>Calibri</vt:lpstr>
      <vt:lpstr>Gill Sans MT</vt:lpstr>
      <vt:lpstr>OpenSans</vt:lpstr>
      <vt:lpstr>OpenSans-Italic</vt:lpstr>
      <vt:lpstr>Symbol</vt:lpstr>
      <vt:lpstr>Wingdings 2</vt:lpstr>
      <vt:lpstr>Dividend</vt:lpstr>
      <vt:lpstr>Zero Trust and Software Defined Perimeter</vt:lpstr>
      <vt:lpstr>Contents</vt:lpstr>
      <vt:lpstr>What is Zero Trust?</vt:lpstr>
      <vt:lpstr>History</vt:lpstr>
      <vt:lpstr>Zero Trust (ZT) Architecture</vt:lpstr>
      <vt:lpstr>What is SDP?</vt:lpstr>
      <vt:lpstr>Software Defined Perimeter (SDP) Architecture and workflow</vt:lpstr>
      <vt:lpstr>Benefits of SDP/ZT?</vt:lpstr>
      <vt:lpstr>Summary of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Keith Patterson</dc:creator>
  <cp:lastModifiedBy>Keith Patterson</cp:lastModifiedBy>
  <cp:revision>7</cp:revision>
  <dcterms:created xsi:type="dcterms:W3CDTF">2020-12-08T02:42:42Z</dcterms:created>
  <dcterms:modified xsi:type="dcterms:W3CDTF">2020-12-08T18:01:09Z</dcterms:modified>
</cp:coreProperties>
</file>