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1" r:id="rId7"/>
    <p:sldId id="258" r:id="rId8"/>
    <p:sldId id="259" r:id="rId9"/>
    <p:sldId id="260" r:id="rId10"/>
    <p:sldId id="262" r:id="rId11"/>
    <p:sldId id="263" r:id="rId12"/>
    <p:sldId id="265" r:id="rId13"/>
    <p:sldId id="266"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A955E-A819-4916-B5EE-B4F7862D7C3D}" v="9" dt="2023-08-18T18:31:16.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 autoAdjust="0"/>
    <p:restoredTop sz="97225" autoAdjust="0"/>
  </p:normalViewPr>
  <p:slideViewPr>
    <p:cSldViewPr snapToGrid="0">
      <p:cViewPr varScale="1">
        <p:scale>
          <a:sx n="154" d="100"/>
          <a:sy n="154" d="100"/>
        </p:scale>
        <p:origin x="415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FE2A-84AE-4A39-A825-0E38DA6B2B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ABC1D9-3927-4FE4-84A9-CD1DDE4CD5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734206-88C8-4566-8043-6B4FF8C13D4F}"/>
              </a:ext>
            </a:extLst>
          </p:cNvPr>
          <p:cNvSpPr>
            <a:spLocks noGrp="1"/>
          </p:cNvSpPr>
          <p:nvPr>
            <p:ph type="dt" sz="half" idx="10"/>
          </p:nvPr>
        </p:nvSpPr>
        <p:spPr/>
        <p:txBody>
          <a:bodyPr/>
          <a:lstStyle/>
          <a:p>
            <a:fld id="{F87F7157-6CF0-46E3-8F36-DAE141F96E3C}" type="datetimeFigureOut">
              <a:rPr lang="en-US" smtClean="0"/>
              <a:t>8/18/2023</a:t>
            </a:fld>
            <a:endParaRPr lang="en-US"/>
          </a:p>
        </p:txBody>
      </p:sp>
      <p:sp>
        <p:nvSpPr>
          <p:cNvPr id="5" name="Footer Placeholder 4">
            <a:extLst>
              <a:ext uri="{FF2B5EF4-FFF2-40B4-BE49-F238E27FC236}">
                <a16:creationId xmlns:a16="http://schemas.microsoft.com/office/drawing/2014/main" id="{BB564554-02D7-4A1A-A77A-5BFA4C14A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47437-7535-4CC3-91FD-6C1765687A2E}"/>
              </a:ext>
            </a:extLst>
          </p:cNvPr>
          <p:cNvSpPr>
            <a:spLocks noGrp="1"/>
          </p:cNvSpPr>
          <p:nvPr>
            <p:ph type="sldNum" sz="quarter" idx="12"/>
          </p:nvPr>
        </p:nvSpPr>
        <p:spPr/>
        <p:txBody>
          <a:bodyPr/>
          <a:lstStyle/>
          <a:p>
            <a:fld id="{C8AF50F4-C04C-4A55-8EB3-533A3C94A056}" type="slidenum">
              <a:rPr lang="en-US" smtClean="0"/>
              <a:t>‹#›</a:t>
            </a:fld>
            <a:endParaRPr lang="en-US"/>
          </a:p>
        </p:txBody>
      </p:sp>
    </p:spTree>
    <p:extLst>
      <p:ext uri="{BB962C8B-B14F-4D97-AF65-F5344CB8AC3E}">
        <p14:creationId xmlns:p14="http://schemas.microsoft.com/office/powerpoint/2010/main" val="105917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6343-76C9-4654-895A-35321CCCE7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1E53AE-F870-457D-861C-096056E40F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300CD-27D6-449D-97D8-4FECBD261666}"/>
              </a:ext>
            </a:extLst>
          </p:cNvPr>
          <p:cNvSpPr>
            <a:spLocks noGrp="1"/>
          </p:cNvSpPr>
          <p:nvPr>
            <p:ph type="dt" sz="half" idx="10"/>
          </p:nvPr>
        </p:nvSpPr>
        <p:spPr/>
        <p:txBody>
          <a:bodyPr/>
          <a:lstStyle/>
          <a:p>
            <a:fld id="{F87F7157-6CF0-46E3-8F36-DAE141F96E3C}" type="datetimeFigureOut">
              <a:rPr lang="en-US" smtClean="0"/>
              <a:t>8/18/2023</a:t>
            </a:fld>
            <a:endParaRPr lang="en-US"/>
          </a:p>
        </p:txBody>
      </p:sp>
      <p:sp>
        <p:nvSpPr>
          <p:cNvPr id="5" name="Footer Placeholder 4">
            <a:extLst>
              <a:ext uri="{FF2B5EF4-FFF2-40B4-BE49-F238E27FC236}">
                <a16:creationId xmlns:a16="http://schemas.microsoft.com/office/drawing/2014/main" id="{72168892-6289-4C75-90F1-95A3E2D1A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271721-75F5-4E80-BF5F-CE5A275DAE59}"/>
              </a:ext>
            </a:extLst>
          </p:cNvPr>
          <p:cNvSpPr>
            <a:spLocks noGrp="1"/>
          </p:cNvSpPr>
          <p:nvPr>
            <p:ph type="sldNum" sz="quarter" idx="12"/>
          </p:nvPr>
        </p:nvSpPr>
        <p:spPr/>
        <p:txBody>
          <a:bodyPr/>
          <a:lstStyle/>
          <a:p>
            <a:fld id="{C8AF50F4-C04C-4A55-8EB3-533A3C94A056}" type="slidenum">
              <a:rPr lang="en-US" smtClean="0"/>
              <a:t>‹#›</a:t>
            </a:fld>
            <a:endParaRPr lang="en-US"/>
          </a:p>
        </p:txBody>
      </p:sp>
    </p:spTree>
    <p:extLst>
      <p:ext uri="{BB962C8B-B14F-4D97-AF65-F5344CB8AC3E}">
        <p14:creationId xmlns:p14="http://schemas.microsoft.com/office/powerpoint/2010/main" val="101485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D1F468-6098-46A5-A27D-CD92BE1ECA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8C747B-025E-4C2E-8005-5B150682B5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9CDEA-9A78-492D-BC83-F87A79DBA6A3}"/>
              </a:ext>
            </a:extLst>
          </p:cNvPr>
          <p:cNvSpPr>
            <a:spLocks noGrp="1"/>
          </p:cNvSpPr>
          <p:nvPr>
            <p:ph type="dt" sz="half" idx="10"/>
          </p:nvPr>
        </p:nvSpPr>
        <p:spPr/>
        <p:txBody>
          <a:bodyPr/>
          <a:lstStyle/>
          <a:p>
            <a:fld id="{F87F7157-6CF0-46E3-8F36-DAE141F96E3C}" type="datetimeFigureOut">
              <a:rPr lang="en-US" smtClean="0"/>
              <a:t>8/18/2023</a:t>
            </a:fld>
            <a:endParaRPr lang="en-US"/>
          </a:p>
        </p:txBody>
      </p:sp>
      <p:sp>
        <p:nvSpPr>
          <p:cNvPr id="5" name="Footer Placeholder 4">
            <a:extLst>
              <a:ext uri="{FF2B5EF4-FFF2-40B4-BE49-F238E27FC236}">
                <a16:creationId xmlns:a16="http://schemas.microsoft.com/office/drawing/2014/main" id="{8C6CA688-2AF0-4763-A4B9-845AB5194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D4BAC-7687-485F-999B-B9507C23DE8D}"/>
              </a:ext>
            </a:extLst>
          </p:cNvPr>
          <p:cNvSpPr>
            <a:spLocks noGrp="1"/>
          </p:cNvSpPr>
          <p:nvPr>
            <p:ph type="sldNum" sz="quarter" idx="12"/>
          </p:nvPr>
        </p:nvSpPr>
        <p:spPr/>
        <p:txBody>
          <a:bodyPr/>
          <a:lstStyle/>
          <a:p>
            <a:fld id="{C8AF50F4-C04C-4A55-8EB3-533A3C94A056}" type="slidenum">
              <a:rPr lang="en-US" smtClean="0"/>
              <a:t>‹#›</a:t>
            </a:fld>
            <a:endParaRPr lang="en-US"/>
          </a:p>
        </p:txBody>
      </p:sp>
    </p:spTree>
    <p:extLst>
      <p:ext uri="{BB962C8B-B14F-4D97-AF65-F5344CB8AC3E}">
        <p14:creationId xmlns:p14="http://schemas.microsoft.com/office/powerpoint/2010/main" val="260809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83B8-44E9-44E9-A808-DB18D27B97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CB7A6D-091E-4CB1-8F61-AC99EF3F50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21EF1-6401-4ECA-969A-46354D6B23EB}"/>
              </a:ext>
            </a:extLst>
          </p:cNvPr>
          <p:cNvSpPr>
            <a:spLocks noGrp="1"/>
          </p:cNvSpPr>
          <p:nvPr>
            <p:ph type="dt" sz="half" idx="10"/>
          </p:nvPr>
        </p:nvSpPr>
        <p:spPr/>
        <p:txBody>
          <a:bodyPr/>
          <a:lstStyle/>
          <a:p>
            <a:fld id="{F87F7157-6CF0-46E3-8F36-DAE141F96E3C}" type="datetimeFigureOut">
              <a:rPr lang="en-US" smtClean="0"/>
              <a:t>8/18/2023</a:t>
            </a:fld>
            <a:endParaRPr lang="en-US"/>
          </a:p>
        </p:txBody>
      </p:sp>
      <p:sp>
        <p:nvSpPr>
          <p:cNvPr id="5" name="Footer Placeholder 4">
            <a:extLst>
              <a:ext uri="{FF2B5EF4-FFF2-40B4-BE49-F238E27FC236}">
                <a16:creationId xmlns:a16="http://schemas.microsoft.com/office/drawing/2014/main" id="{A0D5D96A-26C9-4451-885D-B6B7ED917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483A7-0D55-4833-A857-AF09790C6F0A}"/>
              </a:ext>
            </a:extLst>
          </p:cNvPr>
          <p:cNvSpPr>
            <a:spLocks noGrp="1"/>
          </p:cNvSpPr>
          <p:nvPr>
            <p:ph type="sldNum" sz="quarter" idx="12"/>
          </p:nvPr>
        </p:nvSpPr>
        <p:spPr/>
        <p:txBody>
          <a:bodyPr/>
          <a:lstStyle/>
          <a:p>
            <a:fld id="{C8AF50F4-C04C-4A55-8EB3-533A3C94A056}" type="slidenum">
              <a:rPr lang="en-US" smtClean="0"/>
              <a:t>‹#›</a:t>
            </a:fld>
            <a:endParaRPr lang="en-US"/>
          </a:p>
        </p:txBody>
      </p:sp>
    </p:spTree>
    <p:extLst>
      <p:ext uri="{BB962C8B-B14F-4D97-AF65-F5344CB8AC3E}">
        <p14:creationId xmlns:p14="http://schemas.microsoft.com/office/powerpoint/2010/main" val="35337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6E0B-2203-41D4-922D-012B075DA6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FE2B9F-4AE7-463C-8A47-A8257C0328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5E4352-8626-4E6E-97CA-2BD6B991871E}"/>
              </a:ext>
            </a:extLst>
          </p:cNvPr>
          <p:cNvSpPr>
            <a:spLocks noGrp="1"/>
          </p:cNvSpPr>
          <p:nvPr>
            <p:ph type="dt" sz="half" idx="10"/>
          </p:nvPr>
        </p:nvSpPr>
        <p:spPr/>
        <p:txBody>
          <a:bodyPr/>
          <a:lstStyle/>
          <a:p>
            <a:fld id="{F87F7157-6CF0-46E3-8F36-DAE141F96E3C}" type="datetimeFigureOut">
              <a:rPr lang="en-US" smtClean="0"/>
              <a:t>8/18/2023</a:t>
            </a:fld>
            <a:endParaRPr lang="en-US"/>
          </a:p>
        </p:txBody>
      </p:sp>
      <p:sp>
        <p:nvSpPr>
          <p:cNvPr id="5" name="Footer Placeholder 4">
            <a:extLst>
              <a:ext uri="{FF2B5EF4-FFF2-40B4-BE49-F238E27FC236}">
                <a16:creationId xmlns:a16="http://schemas.microsoft.com/office/drawing/2014/main" id="{CE90399A-DF94-4628-8007-8FCB8BADC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535E8-35CE-4D4F-AA36-669BE86415FB}"/>
              </a:ext>
            </a:extLst>
          </p:cNvPr>
          <p:cNvSpPr>
            <a:spLocks noGrp="1"/>
          </p:cNvSpPr>
          <p:nvPr>
            <p:ph type="sldNum" sz="quarter" idx="12"/>
          </p:nvPr>
        </p:nvSpPr>
        <p:spPr/>
        <p:txBody>
          <a:bodyPr/>
          <a:lstStyle/>
          <a:p>
            <a:fld id="{C8AF50F4-C04C-4A55-8EB3-533A3C94A056}" type="slidenum">
              <a:rPr lang="en-US" smtClean="0"/>
              <a:t>‹#›</a:t>
            </a:fld>
            <a:endParaRPr lang="en-US"/>
          </a:p>
        </p:txBody>
      </p:sp>
    </p:spTree>
    <p:extLst>
      <p:ext uri="{BB962C8B-B14F-4D97-AF65-F5344CB8AC3E}">
        <p14:creationId xmlns:p14="http://schemas.microsoft.com/office/powerpoint/2010/main" val="153053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902C-4F07-4198-9602-F0E3B7BD7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526AAA-707A-40F9-832D-E27291FA3D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58162-FB07-4983-B591-FF86093EB7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AB79F9-4415-4CBF-85D7-EBCB8EC034E8}"/>
              </a:ext>
            </a:extLst>
          </p:cNvPr>
          <p:cNvSpPr>
            <a:spLocks noGrp="1"/>
          </p:cNvSpPr>
          <p:nvPr>
            <p:ph type="dt" sz="half" idx="10"/>
          </p:nvPr>
        </p:nvSpPr>
        <p:spPr/>
        <p:txBody>
          <a:bodyPr/>
          <a:lstStyle/>
          <a:p>
            <a:fld id="{F87F7157-6CF0-46E3-8F36-DAE141F96E3C}" type="datetimeFigureOut">
              <a:rPr lang="en-US" smtClean="0"/>
              <a:t>8/18/2023</a:t>
            </a:fld>
            <a:endParaRPr lang="en-US"/>
          </a:p>
        </p:txBody>
      </p:sp>
      <p:sp>
        <p:nvSpPr>
          <p:cNvPr id="6" name="Footer Placeholder 5">
            <a:extLst>
              <a:ext uri="{FF2B5EF4-FFF2-40B4-BE49-F238E27FC236}">
                <a16:creationId xmlns:a16="http://schemas.microsoft.com/office/drawing/2014/main" id="{8AE192C7-E6AC-434D-AC16-7860E1E72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4A494-20B0-4914-97D8-010E592DEE58}"/>
              </a:ext>
            </a:extLst>
          </p:cNvPr>
          <p:cNvSpPr>
            <a:spLocks noGrp="1"/>
          </p:cNvSpPr>
          <p:nvPr>
            <p:ph type="sldNum" sz="quarter" idx="12"/>
          </p:nvPr>
        </p:nvSpPr>
        <p:spPr/>
        <p:txBody>
          <a:bodyPr/>
          <a:lstStyle/>
          <a:p>
            <a:fld id="{C8AF50F4-C04C-4A55-8EB3-533A3C94A056}" type="slidenum">
              <a:rPr lang="en-US" smtClean="0"/>
              <a:t>‹#›</a:t>
            </a:fld>
            <a:endParaRPr lang="en-US"/>
          </a:p>
        </p:txBody>
      </p:sp>
    </p:spTree>
    <p:extLst>
      <p:ext uri="{BB962C8B-B14F-4D97-AF65-F5344CB8AC3E}">
        <p14:creationId xmlns:p14="http://schemas.microsoft.com/office/powerpoint/2010/main" val="132477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F86C-D23B-46DE-8DA5-1E974E34F2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9E0557-7E4E-4FF3-B797-55D7C36F81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D672B0-70F2-49EC-91AE-E7F40A8A5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E9A338-1913-465B-B8CE-F7A85FCB24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5BBDCF-9C3C-4213-A0ED-F3B7B2CD77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2C48E6-02AB-425D-91CF-1604259DA273}"/>
              </a:ext>
            </a:extLst>
          </p:cNvPr>
          <p:cNvSpPr>
            <a:spLocks noGrp="1"/>
          </p:cNvSpPr>
          <p:nvPr>
            <p:ph type="dt" sz="half" idx="10"/>
          </p:nvPr>
        </p:nvSpPr>
        <p:spPr/>
        <p:txBody>
          <a:bodyPr/>
          <a:lstStyle/>
          <a:p>
            <a:fld id="{F87F7157-6CF0-46E3-8F36-DAE141F96E3C}" type="datetimeFigureOut">
              <a:rPr lang="en-US" smtClean="0"/>
              <a:t>8/18/2023</a:t>
            </a:fld>
            <a:endParaRPr lang="en-US"/>
          </a:p>
        </p:txBody>
      </p:sp>
      <p:sp>
        <p:nvSpPr>
          <p:cNvPr id="8" name="Footer Placeholder 7">
            <a:extLst>
              <a:ext uri="{FF2B5EF4-FFF2-40B4-BE49-F238E27FC236}">
                <a16:creationId xmlns:a16="http://schemas.microsoft.com/office/drawing/2014/main" id="{B7877BE8-1A25-4C5A-A529-6AA1F56441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972ED4-190D-491C-89AF-198A2DE57585}"/>
              </a:ext>
            </a:extLst>
          </p:cNvPr>
          <p:cNvSpPr>
            <a:spLocks noGrp="1"/>
          </p:cNvSpPr>
          <p:nvPr>
            <p:ph type="sldNum" sz="quarter" idx="12"/>
          </p:nvPr>
        </p:nvSpPr>
        <p:spPr/>
        <p:txBody>
          <a:bodyPr/>
          <a:lstStyle/>
          <a:p>
            <a:fld id="{C8AF50F4-C04C-4A55-8EB3-533A3C94A056}" type="slidenum">
              <a:rPr lang="en-US" smtClean="0"/>
              <a:t>‹#›</a:t>
            </a:fld>
            <a:endParaRPr lang="en-US"/>
          </a:p>
        </p:txBody>
      </p:sp>
    </p:spTree>
    <p:extLst>
      <p:ext uri="{BB962C8B-B14F-4D97-AF65-F5344CB8AC3E}">
        <p14:creationId xmlns:p14="http://schemas.microsoft.com/office/powerpoint/2010/main" val="391187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BE45-D451-4133-B8A1-88733828DB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5C8CB4-DC97-4468-90E4-487AF46C0126}"/>
              </a:ext>
            </a:extLst>
          </p:cNvPr>
          <p:cNvSpPr>
            <a:spLocks noGrp="1"/>
          </p:cNvSpPr>
          <p:nvPr>
            <p:ph type="dt" sz="half" idx="10"/>
          </p:nvPr>
        </p:nvSpPr>
        <p:spPr/>
        <p:txBody>
          <a:bodyPr/>
          <a:lstStyle/>
          <a:p>
            <a:fld id="{F87F7157-6CF0-46E3-8F36-DAE141F96E3C}" type="datetimeFigureOut">
              <a:rPr lang="en-US" smtClean="0"/>
              <a:t>8/18/2023</a:t>
            </a:fld>
            <a:endParaRPr lang="en-US"/>
          </a:p>
        </p:txBody>
      </p:sp>
      <p:sp>
        <p:nvSpPr>
          <p:cNvPr id="4" name="Footer Placeholder 3">
            <a:extLst>
              <a:ext uri="{FF2B5EF4-FFF2-40B4-BE49-F238E27FC236}">
                <a16:creationId xmlns:a16="http://schemas.microsoft.com/office/drawing/2014/main" id="{25C53BC9-9E26-4A98-8179-8B9817ACD5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A10DC-6041-4049-A4F5-C5EB709AE015}"/>
              </a:ext>
            </a:extLst>
          </p:cNvPr>
          <p:cNvSpPr>
            <a:spLocks noGrp="1"/>
          </p:cNvSpPr>
          <p:nvPr>
            <p:ph type="sldNum" sz="quarter" idx="12"/>
          </p:nvPr>
        </p:nvSpPr>
        <p:spPr/>
        <p:txBody>
          <a:bodyPr/>
          <a:lstStyle/>
          <a:p>
            <a:fld id="{C8AF50F4-C04C-4A55-8EB3-533A3C94A056}" type="slidenum">
              <a:rPr lang="en-US" smtClean="0"/>
              <a:t>‹#›</a:t>
            </a:fld>
            <a:endParaRPr lang="en-US"/>
          </a:p>
        </p:txBody>
      </p:sp>
    </p:spTree>
    <p:extLst>
      <p:ext uri="{BB962C8B-B14F-4D97-AF65-F5344CB8AC3E}">
        <p14:creationId xmlns:p14="http://schemas.microsoft.com/office/powerpoint/2010/main" val="266222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92EDED-01F0-4887-91C9-F9F39210B4D8}"/>
              </a:ext>
            </a:extLst>
          </p:cNvPr>
          <p:cNvSpPr>
            <a:spLocks noGrp="1"/>
          </p:cNvSpPr>
          <p:nvPr>
            <p:ph type="dt" sz="half" idx="10"/>
          </p:nvPr>
        </p:nvSpPr>
        <p:spPr/>
        <p:txBody>
          <a:bodyPr/>
          <a:lstStyle/>
          <a:p>
            <a:fld id="{F87F7157-6CF0-46E3-8F36-DAE141F96E3C}" type="datetimeFigureOut">
              <a:rPr lang="en-US" smtClean="0"/>
              <a:t>8/18/2023</a:t>
            </a:fld>
            <a:endParaRPr lang="en-US"/>
          </a:p>
        </p:txBody>
      </p:sp>
      <p:sp>
        <p:nvSpPr>
          <p:cNvPr id="3" name="Footer Placeholder 2">
            <a:extLst>
              <a:ext uri="{FF2B5EF4-FFF2-40B4-BE49-F238E27FC236}">
                <a16:creationId xmlns:a16="http://schemas.microsoft.com/office/drawing/2014/main" id="{90BB004C-6BAB-4538-97E1-75C47A6BCD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67E2E4-6F08-44C4-8C9C-3D33B1F9EBF4}"/>
              </a:ext>
            </a:extLst>
          </p:cNvPr>
          <p:cNvSpPr>
            <a:spLocks noGrp="1"/>
          </p:cNvSpPr>
          <p:nvPr>
            <p:ph type="sldNum" sz="quarter" idx="12"/>
          </p:nvPr>
        </p:nvSpPr>
        <p:spPr/>
        <p:txBody>
          <a:bodyPr/>
          <a:lstStyle/>
          <a:p>
            <a:fld id="{C8AF50F4-C04C-4A55-8EB3-533A3C94A056}" type="slidenum">
              <a:rPr lang="en-US" smtClean="0"/>
              <a:t>‹#›</a:t>
            </a:fld>
            <a:endParaRPr lang="en-US"/>
          </a:p>
        </p:txBody>
      </p:sp>
    </p:spTree>
    <p:extLst>
      <p:ext uri="{BB962C8B-B14F-4D97-AF65-F5344CB8AC3E}">
        <p14:creationId xmlns:p14="http://schemas.microsoft.com/office/powerpoint/2010/main" val="2435039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78BD-4A50-45E1-B33E-0B5BA8EB9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9D914-F733-4CAD-A860-E956027491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6774C6-750F-4CA6-B0C9-C47311CFD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099FA-B480-49BC-A397-1C2F3BD8DC42}"/>
              </a:ext>
            </a:extLst>
          </p:cNvPr>
          <p:cNvSpPr>
            <a:spLocks noGrp="1"/>
          </p:cNvSpPr>
          <p:nvPr>
            <p:ph type="dt" sz="half" idx="10"/>
          </p:nvPr>
        </p:nvSpPr>
        <p:spPr/>
        <p:txBody>
          <a:bodyPr/>
          <a:lstStyle/>
          <a:p>
            <a:fld id="{F87F7157-6CF0-46E3-8F36-DAE141F96E3C}" type="datetimeFigureOut">
              <a:rPr lang="en-US" smtClean="0"/>
              <a:t>8/18/2023</a:t>
            </a:fld>
            <a:endParaRPr lang="en-US"/>
          </a:p>
        </p:txBody>
      </p:sp>
      <p:sp>
        <p:nvSpPr>
          <p:cNvPr id="6" name="Footer Placeholder 5">
            <a:extLst>
              <a:ext uri="{FF2B5EF4-FFF2-40B4-BE49-F238E27FC236}">
                <a16:creationId xmlns:a16="http://schemas.microsoft.com/office/drawing/2014/main" id="{54A4798B-A70E-4380-B26A-D48A9647A2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495174-AC89-436E-80FF-FA32912F1BFF}"/>
              </a:ext>
            </a:extLst>
          </p:cNvPr>
          <p:cNvSpPr>
            <a:spLocks noGrp="1"/>
          </p:cNvSpPr>
          <p:nvPr>
            <p:ph type="sldNum" sz="quarter" idx="12"/>
          </p:nvPr>
        </p:nvSpPr>
        <p:spPr/>
        <p:txBody>
          <a:bodyPr/>
          <a:lstStyle/>
          <a:p>
            <a:fld id="{C8AF50F4-C04C-4A55-8EB3-533A3C94A056}" type="slidenum">
              <a:rPr lang="en-US" smtClean="0"/>
              <a:t>‹#›</a:t>
            </a:fld>
            <a:endParaRPr lang="en-US"/>
          </a:p>
        </p:txBody>
      </p:sp>
    </p:spTree>
    <p:extLst>
      <p:ext uri="{BB962C8B-B14F-4D97-AF65-F5344CB8AC3E}">
        <p14:creationId xmlns:p14="http://schemas.microsoft.com/office/powerpoint/2010/main" val="126008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F0DB-EBF4-4395-9711-BAC97CD5DA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9A06-66A4-4D2A-B3D5-886B80ED43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F48029-5E6F-49F1-910F-D92ACF266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665DA6-C0FE-448D-B30B-E75D1B05499B}"/>
              </a:ext>
            </a:extLst>
          </p:cNvPr>
          <p:cNvSpPr>
            <a:spLocks noGrp="1"/>
          </p:cNvSpPr>
          <p:nvPr>
            <p:ph type="dt" sz="half" idx="10"/>
          </p:nvPr>
        </p:nvSpPr>
        <p:spPr/>
        <p:txBody>
          <a:bodyPr/>
          <a:lstStyle/>
          <a:p>
            <a:fld id="{F87F7157-6CF0-46E3-8F36-DAE141F96E3C}" type="datetimeFigureOut">
              <a:rPr lang="en-US" smtClean="0"/>
              <a:t>8/18/2023</a:t>
            </a:fld>
            <a:endParaRPr lang="en-US"/>
          </a:p>
        </p:txBody>
      </p:sp>
      <p:sp>
        <p:nvSpPr>
          <p:cNvPr id="6" name="Footer Placeholder 5">
            <a:extLst>
              <a:ext uri="{FF2B5EF4-FFF2-40B4-BE49-F238E27FC236}">
                <a16:creationId xmlns:a16="http://schemas.microsoft.com/office/drawing/2014/main" id="{1E47A458-EC89-4F4A-A0FD-301E6928F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36734-4319-46DC-A9F9-87B7F5EA5F80}"/>
              </a:ext>
            </a:extLst>
          </p:cNvPr>
          <p:cNvSpPr>
            <a:spLocks noGrp="1"/>
          </p:cNvSpPr>
          <p:nvPr>
            <p:ph type="sldNum" sz="quarter" idx="12"/>
          </p:nvPr>
        </p:nvSpPr>
        <p:spPr/>
        <p:txBody>
          <a:bodyPr/>
          <a:lstStyle/>
          <a:p>
            <a:fld id="{C8AF50F4-C04C-4A55-8EB3-533A3C94A056}" type="slidenum">
              <a:rPr lang="en-US" smtClean="0"/>
              <a:t>‹#›</a:t>
            </a:fld>
            <a:endParaRPr lang="en-US"/>
          </a:p>
        </p:txBody>
      </p:sp>
    </p:spTree>
    <p:extLst>
      <p:ext uri="{BB962C8B-B14F-4D97-AF65-F5344CB8AC3E}">
        <p14:creationId xmlns:p14="http://schemas.microsoft.com/office/powerpoint/2010/main" val="148344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EF5F08-DD0E-42E4-9735-FDB8FA5E2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7E3670-511B-4766-8F90-4D445BCC74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2CD77-4490-417F-9494-882DBEE6F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F7157-6CF0-46E3-8F36-DAE141F96E3C}" type="datetimeFigureOut">
              <a:rPr lang="en-US" smtClean="0"/>
              <a:t>8/18/2023</a:t>
            </a:fld>
            <a:endParaRPr lang="en-US"/>
          </a:p>
        </p:txBody>
      </p:sp>
      <p:sp>
        <p:nvSpPr>
          <p:cNvPr id="5" name="Footer Placeholder 4">
            <a:extLst>
              <a:ext uri="{FF2B5EF4-FFF2-40B4-BE49-F238E27FC236}">
                <a16:creationId xmlns:a16="http://schemas.microsoft.com/office/drawing/2014/main" id="{7FA8DC94-3D17-4648-9398-1B14C100AB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7A8F49-6188-4DD8-8D3B-0FE615478E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F50F4-C04C-4A55-8EB3-533A3C94A056}" type="slidenum">
              <a:rPr lang="en-US" smtClean="0"/>
              <a:t>‹#›</a:t>
            </a:fld>
            <a:endParaRPr lang="en-US"/>
          </a:p>
        </p:txBody>
      </p:sp>
    </p:spTree>
    <p:extLst>
      <p:ext uri="{BB962C8B-B14F-4D97-AF65-F5344CB8AC3E}">
        <p14:creationId xmlns:p14="http://schemas.microsoft.com/office/powerpoint/2010/main" val="1272247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ithub.com/center-for-threat-informed-defense/attack-flow/releases/tag/v2.0.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938DEDEF-07B6-419C-A515-77B20A021E0B}"/>
              </a:ext>
            </a:extLst>
          </p:cNvPr>
          <p:cNvSpPr>
            <a:spLocks noGrp="1"/>
          </p:cNvSpPr>
          <p:nvPr>
            <p:ph type="ctrTitle"/>
          </p:nvPr>
        </p:nvSpPr>
        <p:spPr>
          <a:xfrm>
            <a:off x="1932903" y="949325"/>
            <a:ext cx="8071706" cy="2387600"/>
          </a:xfrm>
        </p:spPr>
        <p:txBody>
          <a:bodyPr>
            <a:normAutofit/>
          </a:bodyPr>
          <a:lstStyle/>
          <a:p>
            <a:pPr algn="l"/>
            <a:r>
              <a:rPr lang="en-US" sz="6600" dirty="0">
                <a:solidFill>
                  <a:schemeClr val="bg1"/>
                </a:solidFill>
              </a:rPr>
              <a:t>Automotive Cloud</a:t>
            </a:r>
          </a:p>
        </p:txBody>
      </p:sp>
      <p:sp>
        <p:nvSpPr>
          <p:cNvPr id="3" name="Subtitle 2">
            <a:extLst>
              <a:ext uri="{FF2B5EF4-FFF2-40B4-BE49-F238E27FC236}">
                <a16:creationId xmlns:a16="http://schemas.microsoft.com/office/drawing/2014/main" id="{8485680F-FCBE-4E2B-85F8-D76DAA1848E8}"/>
              </a:ext>
            </a:extLst>
          </p:cNvPr>
          <p:cNvSpPr>
            <a:spLocks noGrp="1"/>
          </p:cNvSpPr>
          <p:nvPr>
            <p:ph type="subTitle" idx="1"/>
          </p:nvPr>
        </p:nvSpPr>
        <p:spPr>
          <a:xfrm>
            <a:off x="1932902" y="3429000"/>
            <a:ext cx="8071697" cy="1655762"/>
          </a:xfrm>
        </p:spPr>
        <p:txBody>
          <a:bodyPr>
            <a:normAutofit/>
          </a:bodyPr>
          <a:lstStyle/>
          <a:p>
            <a:pPr algn="l"/>
            <a:r>
              <a:rPr lang="en-US" sz="3200" dirty="0">
                <a:solidFill>
                  <a:schemeClr val="bg1"/>
                </a:solidFill>
              </a:rPr>
              <a:t>Attack Flows</a:t>
            </a: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353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FB22-290E-4A33-8337-36FEAB4B16D3}"/>
              </a:ext>
            </a:extLst>
          </p:cNvPr>
          <p:cNvSpPr>
            <a:spLocks noGrp="1"/>
          </p:cNvSpPr>
          <p:nvPr>
            <p:ph type="title"/>
          </p:nvPr>
        </p:nvSpPr>
        <p:spPr/>
        <p:txBody>
          <a:bodyPr>
            <a:normAutofit/>
          </a:bodyPr>
          <a:lstStyle/>
          <a:p>
            <a:r>
              <a:rPr lang="en-US" sz="2400" dirty="0"/>
              <a:t>Attack Flow Use</a:t>
            </a:r>
            <a:br>
              <a:rPr lang="en-US" sz="2400" dirty="0"/>
            </a:br>
            <a:r>
              <a:rPr lang="en-US" sz="2400" dirty="0"/>
              <a:t>(Summarized from MITRE CTID: https://center-for-threat-informed-defense.github.io/attack-flow/introduction/</a:t>
            </a:r>
          </a:p>
        </p:txBody>
      </p:sp>
      <p:sp>
        <p:nvSpPr>
          <p:cNvPr id="3" name="Content Placeholder 2">
            <a:extLst>
              <a:ext uri="{FF2B5EF4-FFF2-40B4-BE49-F238E27FC236}">
                <a16:creationId xmlns:a16="http://schemas.microsoft.com/office/drawing/2014/main" id="{FB6044B3-9F05-46BC-9826-4D3A12F4BE3E}"/>
              </a:ext>
            </a:extLst>
          </p:cNvPr>
          <p:cNvSpPr>
            <a:spLocks noGrp="1"/>
          </p:cNvSpPr>
          <p:nvPr>
            <p:ph idx="1"/>
          </p:nvPr>
        </p:nvSpPr>
        <p:spPr/>
        <p:txBody>
          <a:bodyPr/>
          <a:lstStyle/>
          <a:p>
            <a:r>
              <a:rPr lang="en-US" dirty="0"/>
              <a:t>Adversary behavior is focus of attack flows</a:t>
            </a:r>
          </a:p>
          <a:p>
            <a:pPr lvl="1"/>
            <a:r>
              <a:rPr lang="en-US" dirty="0"/>
              <a:t>Action re</a:t>
            </a:r>
            <a:r>
              <a:rPr lang="en-US" b="0" i="0" dirty="0">
                <a:solidFill>
                  <a:srgbClr val="0B2338"/>
                </a:solidFill>
                <a:effectLst/>
                <a:latin typeface="Arial" panose="020B0604020202020204" pitchFamily="34" charset="0"/>
              </a:rPr>
              <a:t>presents an adversary executing a specific technique.</a:t>
            </a:r>
          </a:p>
          <a:p>
            <a:pPr lvl="2"/>
            <a:r>
              <a:rPr lang="en-US" dirty="0">
                <a:solidFill>
                  <a:srgbClr val="0B2338"/>
                </a:solidFill>
                <a:latin typeface="Arial" panose="020B0604020202020204" pitchFamily="34" charset="0"/>
              </a:rPr>
              <a:t>Example: T1566 Phishing, although not necessary to use ATT&amp;CK</a:t>
            </a:r>
          </a:p>
          <a:p>
            <a:r>
              <a:rPr lang="en-US" dirty="0">
                <a:solidFill>
                  <a:srgbClr val="0B2338"/>
                </a:solidFill>
                <a:latin typeface="Arial" panose="020B0604020202020204" pitchFamily="34" charset="0"/>
              </a:rPr>
              <a:t>Create sequences of adversary behaviors by connecting actions together </a:t>
            </a:r>
          </a:p>
          <a:p>
            <a:r>
              <a:rPr lang="en-US" dirty="0">
                <a:solidFill>
                  <a:srgbClr val="0B2338"/>
                </a:solidFill>
                <a:latin typeface="Arial" panose="020B0604020202020204" pitchFamily="34" charset="0"/>
              </a:rPr>
              <a:t>Can create parallel paths and use AND/OR operators </a:t>
            </a:r>
          </a:p>
          <a:p>
            <a:r>
              <a:rPr lang="en-US" dirty="0">
                <a:solidFill>
                  <a:srgbClr val="0B2338"/>
                </a:solidFill>
                <a:latin typeface="Arial" panose="020B0604020202020204" pitchFamily="34" charset="0"/>
              </a:rPr>
              <a:t>Asset objects indicate which objects are impacted by attacks and/or which objects are used in subsequent techniques</a:t>
            </a:r>
          </a:p>
          <a:p>
            <a:pPr lvl="1"/>
            <a:r>
              <a:rPr lang="en-US" dirty="0">
                <a:solidFill>
                  <a:srgbClr val="0B2338"/>
                </a:solidFill>
                <a:latin typeface="Arial" panose="020B0604020202020204" pitchFamily="34" charset="0"/>
              </a:rPr>
              <a:t>Assets can be services, devices, data, etc… </a:t>
            </a:r>
          </a:p>
        </p:txBody>
      </p:sp>
    </p:spTree>
    <p:extLst>
      <p:ext uri="{BB962C8B-B14F-4D97-AF65-F5344CB8AC3E}">
        <p14:creationId xmlns:p14="http://schemas.microsoft.com/office/powerpoint/2010/main" val="4171921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1B94-C4E5-445A-A20E-486659A9C6CF}"/>
              </a:ext>
            </a:extLst>
          </p:cNvPr>
          <p:cNvSpPr>
            <a:spLocks noGrp="1"/>
          </p:cNvSpPr>
          <p:nvPr>
            <p:ph type="title"/>
          </p:nvPr>
        </p:nvSpPr>
        <p:spPr/>
        <p:txBody>
          <a:bodyPr/>
          <a:lstStyle/>
          <a:p>
            <a:r>
              <a:rPr lang="en-US" dirty="0"/>
              <a:t>Example (real-world) attack flow</a:t>
            </a:r>
          </a:p>
        </p:txBody>
      </p:sp>
      <p:pic>
        <p:nvPicPr>
          <p:cNvPr id="5" name="Picture 4">
            <a:extLst>
              <a:ext uri="{FF2B5EF4-FFF2-40B4-BE49-F238E27FC236}">
                <a16:creationId xmlns:a16="http://schemas.microsoft.com/office/drawing/2014/main" id="{D9E71DE2-0390-467D-A883-EF57AB033386}"/>
              </a:ext>
            </a:extLst>
          </p:cNvPr>
          <p:cNvPicPr>
            <a:picLocks noChangeAspect="1"/>
          </p:cNvPicPr>
          <p:nvPr/>
        </p:nvPicPr>
        <p:blipFill>
          <a:blip r:embed="rId2"/>
          <a:stretch>
            <a:fillRect/>
          </a:stretch>
        </p:blipFill>
        <p:spPr>
          <a:xfrm>
            <a:off x="2012797" y="1406651"/>
            <a:ext cx="7276058" cy="4560564"/>
          </a:xfrm>
          <a:prstGeom prst="rect">
            <a:avLst/>
          </a:prstGeom>
        </p:spPr>
      </p:pic>
      <p:sp>
        <p:nvSpPr>
          <p:cNvPr id="6" name="TextBox 5">
            <a:extLst>
              <a:ext uri="{FF2B5EF4-FFF2-40B4-BE49-F238E27FC236}">
                <a16:creationId xmlns:a16="http://schemas.microsoft.com/office/drawing/2014/main" id="{0F37899A-938D-4BB2-B8DC-F5FF87A141E6}"/>
              </a:ext>
            </a:extLst>
          </p:cNvPr>
          <p:cNvSpPr txBox="1"/>
          <p:nvPr/>
        </p:nvSpPr>
        <p:spPr>
          <a:xfrm>
            <a:off x="3528888" y="5967215"/>
            <a:ext cx="4748270" cy="369332"/>
          </a:xfrm>
          <a:prstGeom prst="rect">
            <a:avLst/>
          </a:prstGeom>
          <a:noFill/>
        </p:spPr>
        <p:txBody>
          <a:bodyPr wrap="square" rtlCol="0">
            <a:spAutoFit/>
          </a:bodyPr>
          <a:lstStyle/>
          <a:p>
            <a:r>
              <a:rPr lang="en-US" dirty="0"/>
              <a:t>Example Attack Flow: Source: MITRE CTID</a:t>
            </a:r>
          </a:p>
        </p:txBody>
      </p:sp>
    </p:spTree>
    <p:extLst>
      <p:ext uri="{BB962C8B-B14F-4D97-AF65-F5344CB8AC3E}">
        <p14:creationId xmlns:p14="http://schemas.microsoft.com/office/powerpoint/2010/main" val="272155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EA7AB-48CE-4ACA-98F4-41752235B13B}"/>
              </a:ext>
            </a:extLst>
          </p:cNvPr>
          <p:cNvSpPr>
            <a:spLocks noGrp="1"/>
          </p:cNvSpPr>
          <p:nvPr>
            <p:ph type="title"/>
          </p:nvPr>
        </p:nvSpPr>
        <p:spPr>
          <a:xfrm>
            <a:off x="6513788" y="365125"/>
            <a:ext cx="4840010" cy="1807305"/>
          </a:xfrm>
        </p:spPr>
        <p:txBody>
          <a:bodyPr>
            <a:normAutofit/>
          </a:bodyPr>
          <a:lstStyle/>
          <a:p>
            <a:r>
              <a:rPr lang="en-US" dirty="0"/>
              <a:t>Background</a:t>
            </a:r>
          </a:p>
        </p:txBody>
      </p:sp>
      <p:pic>
        <p:nvPicPr>
          <p:cNvPr id="5" name="Picture 4">
            <a:extLst>
              <a:ext uri="{FF2B5EF4-FFF2-40B4-BE49-F238E27FC236}">
                <a16:creationId xmlns:a16="http://schemas.microsoft.com/office/drawing/2014/main" id="{650C37DD-9D68-4980-8ADF-DDDB80653054}"/>
              </a:ext>
            </a:extLst>
          </p:cNvPr>
          <p:cNvPicPr>
            <a:picLocks noChangeAspect="1"/>
          </p:cNvPicPr>
          <p:nvPr/>
        </p:nvPicPr>
        <p:blipFill rotWithShape="1">
          <a:blip r:embed="rId2"/>
          <a:srcRect l="22910" r="1956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60E0AB7-DB7F-4665-A95D-1F9A46A73A79}"/>
              </a:ext>
            </a:extLst>
          </p:cNvPr>
          <p:cNvSpPr>
            <a:spLocks noGrp="1"/>
          </p:cNvSpPr>
          <p:nvPr>
            <p:ph idx="1"/>
          </p:nvPr>
        </p:nvSpPr>
        <p:spPr>
          <a:xfrm>
            <a:off x="6513788" y="1854200"/>
            <a:ext cx="4840010" cy="4322763"/>
          </a:xfrm>
        </p:spPr>
        <p:txBody>
          <a:bodyPr>
            <a:normAutofit/>
          </a:bodyPr>
          <a:lstStyle/>
          <a:p>
            <a:pPr marL="342900" indent="-342900">
              <a:spcBef>
                <a:spcPts val="0"/>
              </a:spcBef>
              <a:spcAft>
                <a:spcPts val="800"/>
              </a:spcAft>
              <a:buFont typeface="Symbol" panose="05050102010706020507" pitchFamily="18" charset="2"/>
              <a:buChar char=""/>
            </a:pPr>
            <a:r>
              <a:rPr lang="en-US" sz="1700" dirty="0">
                <a:effectLst/>
                <a:latin typeface="Calibri" panose="020F0502020204030204" pitchFamily="34" charset="0"/>
                <a:ea typeface="Times New Roman" panose="02020603050405020304" pitchFamily="18" charset="0"/>
              </a:rPr>
              <a:t>Auto manufacturers implementing applications with built in interactive modules/systems and cloud connectivity </a:t>
            </a:r>
          </a:p>
          <a:p>
            <a:pPr marL="342900" marR="0" lvl="0" indent="-342900">
              <a:spcBef>
                <a:spcPts val="0"/>
              </a:spcBef>
              <a:spcAft>
                <a:spcPts val="800"/>
              </a:spcAft>
              <a:buFont typeface="Symbol" panose="05050102010706020507" pitchFamily="18" charset="2"/>
              <a:buChar char=""/>
            </a:pPr>
            <a:endParaRPr lang="en-US" sz="1700" dirty="0">
              <a:latin typeface="Calibri" panose="020F0502020204030204" pitchFamily="34" charset="0"/>
              <a:ea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sz="1700" dirty="0">
                <a:effectLst/>
                <a:latin typeface="Calibri" panose="020F0502020204030204" pitchFamily="34" charset="0"/>
                <a:ea typeface="Times New Roman" panose="02020603050405020304" pitchFamily="18" charset="0"/>
              </a:rPr>
              <a:t>TARA (e.g., ISO/SAE 21434) includes attack path analysis to identify paths an attacker may take to realize a threat scenario</a:t>
            </a:r>
          </a:p>
          <a:p>
            <a:pPr marL="342900" marR="0" lvl="0" indent="-342900">
              <a:spcBef>
                <a:spcPts val="0"/>
              </a:spcBef>
              <a:spcAft>
                <a:spcPts val="800"/>
              </a:spcAft>
              <a:buFont typeface="Symbol" panose="05050102010706020507" pitchFamily="18" charset="2"/>
              <a:buChar char=""/>
            </a:pPr>
            <a:endParaRPr lang="en-US" sz="1700" dirty="0">
              <a:effectLst/>
              <a:latin typeface="Calibri" panose="020F0502020204030204" pitchFamily="34" charset="0"/>
              <a:ea typeface="Calibri" panose="020F0502020204030204" pitchFamily="34" charset="0"/>
            </a:endParaRPr>
          </a:p>
          <a:p>
            <a:pPr marL="342900" marR="0" lvl="0" indent="-342900">
              <a:spcBef>
                <a:spcPts val="0"/>
              </a:spcBef>
              <a:spcAft>
                <a:spcPts val="800"/>
              </a:spcAft>
              <a:buFont typeface="Symbol" panose="05050102010706020507" pitchFamily="18" charset="2"/>
              <a:buChar char=""/>
            </a:pPr>
            <a:r>
              <a:rPr lang="en-US" sz="1700" dirty="0">
                <a:effectLst/>
                <a:latin typeface="Calibri" panose="020F0502020204030204" pitchFamily="34" charset="0"/>
                <a:ea typeface="Times New Roman" panose="02020603050405020304" pitchFamily="18" charset="0"/>
              </a:rPr>
              <a:t>A tailorable vehicle-focused attack path library can be used by OEMs and Suppliers to quickly select and model attacks against threat scenarios</a:t>
            </a:r>
          </a:p>
          <a:p>
            <a:pPr marL="800100" lvl="1" indent="-342900">
              <a:spcBef>
                <a:spcPts val="0"/>
              </a:spcBef>
              <a:spcAft>
                <a:spcPts val="800"/>
              </a:spcAft>
              <a:buFont typeface="Symbol" panose="05050102010706020507" pitchFamily="18" charset="2"/>
              <a:buChar char=""/>
            </a:pPr>
            <a:r>
              <a:rPr lang="en-US" sz="1300" dirty="0">
                <a:latin typeface="Calibri" panose="020F0502020204030204" pitchFamily="34" charset="0"/>
              </a:rPr>
              <a:t>Focused on intersection of automotive and cloud</a:t>
            </a:r>
            <a:endParaRPr lang="en-US" sz="1300" dirty="0"/>
          </a:p>
        </p:txBody>
      </p:sp>
    </p:spTree>
    <p:extLst>
      <p:ext uri="{BB962C8B-B14F-4D97-AF65-F5344CB8AC3E}">
        <p14:creationId xmlns:p14="http://schemas.microsoft.com/office/powerpoint/2010/main" val="106405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6511C-C1E0-4AAF-AAFD-698BE70F4735}"/>
              </a:ext>
            </a:extLst>
          </p:cNvPr>
          <p:cNvSpPr>
            <a:spLocks noGrp="1"/>
          </p:cNvSpPr>
          <p:nvPr>
            <p:ph type="title"/>
          </p:nvPr>
        </p:nvSpPr>
        <p:spPr/>
        <p:txBody>
          <a:bodyPr/>
          <a:lstStyle/>
          <a:p>
            <a:r>
              <a:rPr lang="en-US" dirty="0"/>
              <a:t>Automotive Cloud Services</a:t>
            </a:r>
          </a:p>
        </p:txBody>
      </p:sp>
      <p:sp>
        <p:nvSpPr>
          <p:cNvPr id="3" name="Content Placeholder 2">
            <a:extLst>
              <a:ext uri="{FF2B5EF4-FFF2-40B4-BE49-F238E27FC236}">
                <a16:creationId xmlns:a16="http://schemas.microsoft.com/office/drawing/2014/main" id="{8CDB7A53-494C-486B-A7A6-1366911EC646}"/>
              </a:ext>
            </a:extLst>
          </p:cNvPr>
          <p:cNvSpPr>
            <a:spLocks noGrp="1"/>
          </p:cNvSpPr>
          <p:nvPr>
            <p:ph idx="1"/>
          </p:nvPr>
        </p:nvSpPr>
        <p:spPr>
          <a:xfrm>
            <a:off x="6045200" y="1831975"/>
            <a:ext cx="5518150" cy="4351338"/>
          </a:xfrm>
        </p:spPr>
        <p:txBody>
          <a:bodyPr>
            <a:normAutofit fontScale="32500" lnSpcReduction="20000"/>
          </a:bodyPr>
          <a:lstStyle/>
          <a:p>
            <a:pPr marL="0" indent="0" algn="l">
              <a:buNone/>
            </a:pPr>
            <a:r>
              <a:rPr lang="en-US" sz="5500" b="1" i="0" dirty="0">
                <a:solidFill>
                  <a:srgbClr val="374151"/>
                </a:solidFill>
                <a:effectLst/>
                <a:latin typeface="Söhne"/>
              </a:rPr>
              <a:t>Cloud processes or stores: </a:t>
            </a:r>
          </a:p>
          <a:p>
            <a:r>
              <a:rPr lang="en-US" sz="3100" b="1" i="0" dirty="0">
                <a:solidFill>
                  <a:srgbClr val="374151"/>
                </a:solidFill>
                <a:effectLst/>
                <a:latin typeface="Söhne"/>
              </a:rPr>
              <a:t>Vehicle Telematics Data</a:t>
            </a:r>
            <a:r>
              <a:rPr lang="en-US" sz="3100" b="0" i="0" dirty="0">
                <a:solidFill>
                  <a:srgbClr val="374151"/>
                </a:solidFill>
                <a:effectLst/>
                <a:latin typeface="Söhne"/>
              </a:rPr>
              <a:t>: Vehicle's speed, location, fuel consumption, mileage, engine status, tire pressure, etc. </a:t>
            </a:r>
          </a:p>
          <a:p>
            <a:r>
              <a:rPr lang="en-US" sz="3100" b="1" i="0" dirty="0">
                <a:solidFill>
                  <a:srgbClr val="374151"/>
                </a:solidFill>
                <a:effectLst/>
                <a:latin typeface="Söhne"/>
              </a:rPr>
              <a:t>Connected Vehicle Data</a:t>
            </a:r>
            <a:r>
              <a:rPr lang="en-US" sz="3100" b="0" i="0" dirty="0">
                <a:solidFill>
                  <a:srgbClr val="374151"/>
                </a:solidFill>
                <a:effectLst/>
                <a:latin typeface="Söhne"/>
              </a:rPr>
              <a:t>: Data from infotainment systems, navigation systems, and vehicle-to-everything (V2X) communication systems is sent to the cloud. This data includes real-time traffic information, weather updates, driver preferences, and usage patterns for connected services.</a:t>
            </a:r>
          </a:p>
          <a:p>
            <a:r>
              <a:rPr lang="en-US" sz="3100" b="1" i="0" dirty="0">
                <a:solidFill>
                  <a:srgbClr val="374151"/>
                </a:solidFill>
                <a:effectLst/>
                <a:latin typeface="Söhne"/>
              </a:rPr>
              <a:t>Vehicle Diagnostics Data</a:t>
            </a:r>
            <a:r>
              <a:rPr lang="en-US" sz="3100" b="0" i="0" dirty="0">
                <a:solidFill>
                  <a:srgbClr val="374151"/>
                </a:solidFill>
                <a:effectLst/>
                <a:latin typeface="Söhne"/>
              </a:rPr>
              <a:t>: This includes data from the vehicle's onboard diagnostic (OBD) system, which monitors the performance of various vehicle components. Diagnostic data is used for remote diagnostics, predictive maintenance, and warranty management.</a:t>
            </a:r>
          </a:p>
          <a:p>
            <a:r>
              <a:rPr lang="en-US" sz="3100" b="1" i="0" dirty="0">
                <a:solidFill>
                  <a:srgbClr val="374151"/>
                </a:solidFill>
                <a:effectLst/>
                <a:latin typeface="Söhne"/>
              </a:rPr>
              <a:t>Sensor Data</a:t>
            </a:r>
            <a:r>
              <a:rPr lang="en-US" sz="3100" b="0" i="0" dirty="0">
                <a:solidFill>
                  <a:srgbClr val="374151"/>
                </a:solidFill>
                <a:effectLst/>
                <a:latin typeface="Söhne"/>
              </a:rPr>
              <a:t>: Automated vehicles use a variety of sensors, including LiDAR, radar, ultrasonic sensors, and cameras, to perceive their environment. This sensor data is crucial for obstacle detection, lane-keeping, and other autonomous driving functions. Some of this data is sent to the cloud for analysis and model training.</a:t>
            </a:r>
          </a:p>
          <a:p>
            <a:r>
              <a:rPr lang="en-US" sz="3100" b="1" i="0" dirty="0">
                <a:solidFill>
                  <a:srgbClr val="374151"/>
                </a:solidFill>
                <a:effectLst/>
                <a:latin typeface="Söhne"/>
              </a:rPr>
              <a:t>Event Data</a:t>
            </a:r>
            <a:r>
              <a:rPr lang="en-US" sz="3100" b="0" i="0" dirty="0">
                <a:solidFill>
                  <a:srgbClr val="374151"/>
                </a:solidFill>
                <a:effectLst/>
                <a:latin typeface="Söhne"/>
              </a:rPr>
              <a:t>: event data recorders (EDRs) may capture data related to vehicle speed, acceleration, braking, airbag deployment, and more. </a:t>
            </a:r>
          </a:p>
          <a:p>
            <a:r>
              <a:rPr lang="en-US" sz="3100" b="1" i="0" dirty="0">
                <a:solidFill>
                  <a:srgbClr val="374151"/>
                </a:solidFill>
                <a:effectLst/>
                <a:latin typeface="Söhne"/>
              </a:rPr>
              <a:t>Driving Behavior Data</a:t>
            </a:r>
            <a:r>
              <a:rPr lang="en-US" sz="3100" b="0" i="0" dirty="0">
                <a:solidFill>
                  <a:srgbClr val="374151"/>
                </a:solidFill>
                <a:effectLst/>
                <a:latin typeface="Söhne"/>
              </a:rPr>
              <a:t>: Data related to driving patterns, such as sudden braking, acceleration, turning, and lane-changing, is captured and analyzed to understand driver behavior and enhance safety systems or provide feedback to drivers.</a:t>
            </a:r>
          </a:p>
          <a:p>
            <a:r>
              <a:rPr lang="en-US" sz="3100" b="1" i="0" dirty="0">
                <a:solidFill>
                  <a:srgbClr val="374151"/>
                </a:solidFill>
                <a:effectLst/>
                <a:latin typeface="Söhne"/>
              </a:rPr>
              <a:t>Software Update Data</a:t>
            </a:r>
            <a:r>
              <a:rPr lang="en-US" sz="3100" b="0" i="0" dirty="0">
                <a:solidFill>
                  <a:srgbClr val="374151"/>
                </a:solidFill>
                <a:effectLst/>
                <a:latin typeface="Söhne"/>
              </a:rPr>
              <a:t>: Over-the-air (OTA) software updates are becoming more common in the automotive industry. Cloud services are used to deliver software updates to the vehicle's infotainment system, control modules, or autonomous driving systems.</a:t>
            </a:r>
          </a:p>
          <a:p>
            <a:r>
              <a:rPr lang="en-US" sz="3100" b="1" i="0" dirty="0">
                <a:solidFill>
                  <a:srgbClr val="374151"/>
                </a:solidFill>
                <a:effectLst/>
                <a:latin typeface="Söhne"/>
              </a:rPr>
              <a:t>Traffic and Map Data</a:t>
            </a:r>
            <a:r>
              <a:rPr lang="en-US" sz="3100" b="0" i="0" dirty="0">
                <a:solidFill>
                  <a:srgbClr val="374151"/>
                </a:solidFill>
                <a:effectLst/>
                <a:latin typeface="Söhne"/>
              </a:rPr>
              <a:t>: Real-time traffic data, road conditions, and high-definition map data are stored in the cloud and accessed by connected and automated vehicles for route planning and navigation.</a:t>
            </a:r>
          </a:p>
          <a:p>
            <a:r>
              <a:rPr lang="en-US" sz="3100" b="1" i="0" dirty="0">
                <a:solidFill>
                  <a:srgbClr val="374151"/>
                </a:solidFill>
                <a:effectLst/>
                <a:latin typeface="Söhne"/>
              </a:rPr>
              <a:t>Customer Interaction Data</a:t>
            </a:r>
            <a:r>
              <a:rPr lang="en-US" sz="3100" b="0" i="0" dirty="0">
                <a:solidFill>
                  <a:srgbClr val="374151"/>
                </a:solidFill>
                <a:effectLst/>
                <a:latin typeface="Söhne"/>
              </a:rPr>
              <a:t>: OEMs and dealers use cloud-based CRM (Customer Relationship Management) systems to store data related to customer interactions, including sales inquiries, service appointments, etc… </a:t>
            </a:r>
            <a:endParaRPr lang="en-US" sz="3100" dirty="0"/>
          </a:p>
        </p:txBody>
      </p:sp>
      <p:pic>
        <p:nvPicPr>
          <p:cNvPr id="5" name="Picture 4">
            <a:extLst>
              <a:ext uri="{FF2B5EF4-FFF2-40B4-BE49-F238E27FC236}">
                <a16:creationId xmlns:a16="http://schemas.microsoft.com/office/drawing/2014/main" id="{837403D5-97D1-4598-AAB1-76888123B57F}"/>
              </a:ext>
            </a:extLst>
          </p:cNvPr>
          <p:cNvPicPr>
            <a:picLocks noChangeAspect="1"/>
          </p:cNvPicPr>
          <p:nvPr/>
        </p:nvPicPr>
        <p:blipFill>
          <a:blip r:embed="rId2"/>
          <a:stretch>
            <a:fillRect/>
          </a:stretch>
        </p:blipFill>
        <p:spPr>
          <a:xfrm>
            <a:off x="387351" y="1831975"/>
            <a:ext cx="5468485" cy="4427537"/>
          </a:xfrm>
          <a:prstGeom prst="rect">
            <a:avLst/>
          </a:prstGeom>
        </p:spPr>
      </p:pic>
    </p:spTree>
    <p:extLst>
      <p:ext uri="{BB962C8B-B14F-4D97-AF65-F5344CB8AC3E}">
        <p14:creationId xmlns:p14="http://schemas.microsoft.com/office/powerpoint/2010/main" val="313271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9630BB-D45B-4C14-B2BF-FF3BFB828595}"/>
              </a:ext>
            </a:extLst>
          </p:cNvPr>
          <p:cNvSpPr>
            <a:spLocks noGrp="1"/>
          </p:cNvSpPr>
          <p:nvPr>
            <p:ph type="title"/>
          </p:nvPr>
        </p:nvSpPr>
        <p:spPr>
          <a:xfrm>
            <a:off x="838201" y="365125"/>
            <a:ext cx="5251316" cy="1807305"/>
          </a:xfrm>
        </p:spPr>
        <p:txBody>
          <a:bodyPr>
            <a:normAutofit/>
          </a:bodyPr>
          <a:lstStyle/>
          <a:p>
            <a:r>
              <a:rPr lang="en-US"/>
              <a:t>Project Scope</a:t>
            </a:r>
            <a:endParaRPr lang="en-US" dirty="0"/>
          </a:p>
        </p:txBody>
      </p:sp>
      <p:sp>
        <p:nvSpPr>
          <p:cNvPr id="3" name="Content Placeholder 2">
            <a:extLst>
              <a:ext uri="{FF2B5EF4-FFF2-40B4-BE49-F238E27FC236}">
                <a16:creationId xmlns:a16="http://schemas.microsoft.com/office/drawing/2014/main" id="{298F3A9E-0B4A-4B9D-9D77-1136E2170726}"/>
              </a:ext>
            </a:extLst>
          </p:cNvPr>
          <p:cNvSpPr>
            <a:spLocks noGrp="1"/>
          </p:cNvSpPr>
          <p:nvPr>
            <p:ph idx="1"/>
          </p:nvPr>
        </p:nvSpPr>
        <p:spPr>
          <a:xfrm>
            <a:off x="838200" y="2333297"/>
            <a:ext cx="4619621" cy="3843666"/>
          </a:xfrm>
        </p:spPr>
        <p:txBody>
          <a:bodyPr>
            <a:normAutofit/>
          </a:bodyPr>
          <a:lstStyle/>
          <a:p>
            <a:pPr marL="342900" marR="0" lvl="0" indent="-342900">
              <a:spcBef>
                <a:spcPts val="0"/>
              </a:spcBef>
              <a:spcAft>
                <a:spcPts val="80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rPr>
              <a:t>Library of attack paths/trees tailored to automotive cloud services and mapped to specific damage scenarios. </a:t>
            </a:r>
            <a:endParaRPr lang="en-US" sz="1600">
              <a:effectLst/>
              <a:latin typeface="Calibri" panose="020F0502020204030204" pitchFamily="34" charset="0"/>
              <a:ea typeface="Calibri" panose="020F0502020204030204" pitchFamily="34" charset="0"/>
            </a:endParaRPr>
          </a:p>
          <a:p>
            <a:pPr marL="342900" marR="0" lvl="0" indent="-342900">
              <a:spcBef>
                <a:spcPts val="0"/>
              </a:spcBef>
              <a:spcAft>
                <a:spcPts val="80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rPr>
              <a:t>Attack paths consistent with inputs required for threat analysis and risk assessment process and in line with ISO/SAE Work Product (WP)-15-05</a:t>
            </a:r>
            <a:endParaRPr lang="en-US" sz="1600">
              <a:effectLst/>
              <a:latin typeface="Calibri" panose="020F0502020204030204" pitchFamily="34" charset="0"/>
              <a:ea typeface="Calibri" panose="020F0502020204030204" pitchFamily="34" charset="0"/>
            </a:endParaRPr>
          </a:p>
          <a:p>
            <a:pPr marL="342900" marR="0" lvl="0" indent="-342900">
              <a:spcBef>
                <a:spcPts val="0"/>
              </a:spcBef>
              <a:spcAft>
                <a:spcPts val="80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rPr>
              <a:t>Attack paths developed in machine-readable format for potential use in attack simulations; aligned with MITRE attack flow notation. </a:t>
            </a:r>
            <a:endParaRPr lang="en-US" sz="1600">
              <a:effectLst/>
              <a:latin typeface="Calibri" panose="020F0502020204030204" pitchFamily="34" charset="0"/>
              <a:ea typeface="Calibri" panose="020F0502020204030204" pitchFamily="34" charset="0"/>
            </a:endParaRPr>
          </a:p>
          <a:p>
            <a:pPr marL="342900" marR="0" lvl="0" indent="-342900">
              <a:spcBef>
                <a:spcPts val="0"/>
              </a:spcBef>
              <a:spcAft>
                <a:spcPts val="80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rPr>
              <a:t>Integration of attack path analysis into threat analysis and risk assessment package</a:t>
            </a:r>
            <a:endParaRPr lang="en-US" sz="1600">
              <a:effectLst/>
              <a:latin typeface="Calibri" panose="020F0502020204030204" pitchFamily="34" charset="0"/>
              <a:ea typeface="Calibri" panose="020F0502020204030204" pitchFamily="34" charset="0"/>
            </a:endParaRPr>
          </a:p>
          <a:p>
            <a:pPr marL="342900" marR="0" lvl="0" indent="-342900">
              <a:spcBef>
                <a:spcPts val="0"/>
              </a:spcBef>
              <a:spcAft>
                <a:spcPts val="80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rPr>
              <a:t>Attack paths developed based on (1) review of known exploits and (2) theoretical exploits</a:t>
            </a:r>
            <a:endParaRPr lang="en-US" sz="1600">
              <a:effectLst/>
              <a:latin typeface="Calibri" panose="020F0502020204030204" pitchFamily="34" charset="0"/>
              <a:ea typeface="Calibri" panose="020F0502020204030204" pitchFamily="34" charset="0"/>
            </a:endParaRPr>
          </a:p>
          <a:p>
            <a:endParaRPr lang="en-US" sz="1600"/>
          </a:p>
        </p:txBody>
      </p:sp>
      <p:pic>
        <p:nvPicPr>
          <p:cNvPr id="6" name="Picture 5">
            <a:extLst>
              <a:ext uri="{FF2B5EF4-FFF2-40B4-BE49-F238E27FC236}">
                <a16:creationId xmlns:a16="http://schemas.microsoft.com/office/drawing/2014/main" id="{113A9E47-2520-4195-87C3-FF8C5D837B97}"/>
              </a:ext>
            </a:extLst>
          </p:cNvPr>
          <p:cNvPicPr>
            <a:picLocks noChangeAspect="1"/>
          </p:cNvPicPr>
          <p:nvPr/>
        </p:nvPicPr>
        <p:blipFill rotWithShape="1">
          <a:blip r:embed="rId2"/>
          <a:srcRect t="8385" r="-1" b="3870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7068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2110D-4087-468A-A825-CE4A09768F0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Github Repository </a:t>
            </a:r>
          </a:p>
        </p:txBody>
      </p:sp>
      <p:pic>
        <p:nvPicPr>
          <p:cNvPr id="5" name="Picture 4">
            <a:extLst>
              <a:ext uri="{FF2B5EF4-FFF2-40B4-BE49-F238E27FC236}">
                <a16:creationId xmlns:a16="http://schemas.microsoft.com/office/drawing/2014/main" id="{3FB437EF-F973-47DE-A149-B7D43D70DD14}"/>
              </a:ext>
            </a:extLst>
          </p:cNvPr>
          <p:cNvPicPr>
            <a:picLocks noChangeAspect="1"/>
          </p:cNvPicPr>
          <p:nvPr/>
        </p:nvPicPr>
        <p:blipFill>
          <a:blip r:embed="rId2"/>
          <a:stretch>
            <a:fillRect/>
          </a:stretch>
        </p:blipFill>
        <p:spPr>
          <a:xfrm>
            <a:off x="4777316" y="1478384"/>
            <a:ext cx="6780700" cy="3898902"/>
          </a:xfrm>
          <a:prstGeom prst="rect">
            <a:avLst/>
          </a:prstGeom>
        </p:spPr>
      </p:pic>
    </p:spTree>
    <p:extLst>
      <p:ext uri="{BB962C8B-B14F-4D97-AF65-F5344CB8AC3E}">
        <p14:creationId xmlns:p14="http://schemas.microsoft.com/office/powerpoint/2010/main" val="213756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A414-9C9C-411A-A8DF-CC703EDE8C0C}"/>
              </a:ext>
            </a:extLst>
          </p:cNvPr>
          <p:cNvSpPr>
            <a:spLocks noGrp="1"/>
          </p:cNvSpPr>
          <p:nvPr>
            <p:ph type="title"/>
          </p:nvPr>
        </p:nvSpPr>
        <p:spPr>
          <a:xfrm>
            <a:off x="5868557" y="1138036"/>
            <a:ext cx="5444382" cy="1402470"/>
          </a:xfrm>
        </p:spPr>
        <p:txBody>
          <a:bodyPr anchor="t">
            <a:normAutofit/>
          </a:bodyPr>
          <a:lstStyle/>
          <a:p>
            <a:r>
              <a:rPr lang="en-US" sz="3200"/>
              <a:t>Member Recruitment</a:t>
            </a:r>
          </a:p>
        </p:txBody>
      </p:sp>
      <p:pic>
        <p:nvPicPr>
          <p:cNvPr id="16" name="Picture 4" descr="Sphere of mesh and nodes">
            <a:extLst>
              <a:ext uri="{FF2B5EF4-FFF2-40B4-BE49-F238E27FC236}">
                <a16:creationId xmlns:a16="http://schemas.microsoft.com/office/drawing/2014/main" id="{7907149A-51F3-F840-DFB1-575E0E5FDE0F}"/>
              </a:ext>
            </a:extLst>
          </p:cNvPr>
          <p:cNvPicPr>
            <a:picLocks noChangeAspect="1"/>
          </p:cNvPicPr>
          <p:nvPr/>
        </p:nvPicPr>
        <p:blipFill rotWithShape="1">
          <a:blip r:embed="rId2"/>
          <a:srcRect l="37327" r="6339"/>
          <a:stretch/>
        </p:blipFill>
        <p:spPr>
          <a:xfrm>
            <a:off x="-1" y="10"/>
            <a:ext cx="5151179" cy="6857990"/>
          </a:xfrm>
          <a:prstGeom prst="rect">
            <a:avLst/>
          </a:prstGeom>
        </p:spPr>
      </p:pic>
      <p:cxnSp>
        <p:nvCxnSpPr>
          <p:cNvPr id="17"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376BDC-982E-4995-BA20-6BAF8DA34E63}"/>
              </a:ext>
            </a:extLst>
          </p:cNvPr>
          <p:cNvSpPr>
            <a:spLocks noGrp="1"/>
          </p:cNvSpPr>
          <p:nvPr>
            <p:ph idx="1"/>
          </p:nvPr>
        </p:nvSpPr>
        <p:spPr>
          <a:xfrm>
            <a:off x="5868557" y="2551176"/>
            <a:ext cx="5444382" cy="3591207"/>
          </a:xfrm>
        </p:spPr>
        <p:txBody>
          <a:bodyPr>
            <a:normAutofit/>
          </a:bodyPr>
          <a:lstStyle/>
          <a:p>
            <a:r>
              <a:rPr lang="en-US" sz="2000"/>
              <a:t>Members of automotive industry</a:t>
            </a:r>
          </a:p>
          <a:p>
            <a:pPr lvl="1"/>
            <a:r>
              <a:rPr lang="en-US" sz="2000"/>
              <a:t>OEMs</a:t>
            </a:r>
          </a:p>
          <a:p>
            <a:pPr lvl="1"/>
            <a:r>
              <a:rPr lang="en-US" sz="2000"/>
              <a:t>Tier 1 Suppliers</a:t>
            </a:r>
          </a:p>
          <a:p>
            <a:pPr lvl="1"/>
            <a:endParaRPr lang="en-US" sz="2000"/>
          </a:p>
          <a:p>
            <a:r>
              <a:rPr lang="en-US" sz="2000"/>
              <a:t>Automotive Cloud SaaS Vendors</a:t>
            </a:r>
          </a:p>
        </p:txBody>
      </p:sp>
    </p:spTree>
    <p:extLst>
      <p:ext uri="{BB962C8B-B14F-4D97-AF65-F5344CB8AC3E}">
        <p14:creationId xmlns:p14="http://schemas.microsoft.com/office/powerpoint/2010/main" val="141240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0C7B-C192-4B0F-B2B6-47E0ED544950}"/>
              </a:ext>
            </a:extLst>
          </p:cNvPr>
          <p:cNvSpPr>
            <a:spLocks noGrp="1"/>
          </p:cNvSpPr>
          <p:nvPr>
            <p:ph type="title"/>
          </p:nvPr>
        </p:nvSpPr>
        <p:spPr/>
        <p:txBody>
          <a:bodyPr/>
          <a:lstStyle/>
          <a:p>
            <a:r>
              <a:rPr lang="en-US" dirty="0"/>
              <a:t>Attack Flow</a:t>
            </a:r>
          </a:p>
        </p:txBody>
      </p:sp>
      <p:sp>
        <p:nvSpPr>
          <p:cNvPr id="3" name="Content Placeholder 2">
            <a:extLst>
              <a:ext uri="{FF2B5EF4-FFF2-40B4-BE49-F238E27FC236}">
                <a16:creationId xmlns:a16="http://schemas.microsoft.com/office/drawing/2014/main" id="{17E35117-C491-46DB-9787-2945C179DBCB}"/>
              </a:ext>
            </a:extLst>
          </p:cNvPr>
          <p:cNvSpPr>
            <a:spLocks noGrp="1"/>
          </p:cNvSpPr>
          <p:nvPr>
            <p:ph idx="1"/>
          </p:nvPr>
        </p:nvSpPr>
        <p:spPr>
          <a:xfrm>
            <a:off x="838200" y="1825625"/>
            <a:ext cx="4702521" cy="4351338"/>
          </a:xfrm>
        </p:spPr>
        <p:txBody>
          <a:bodyPr/>
          <a:lstStyle/>
          <a:p>
            <a:r>
              <a:rPr lang="en-US" dirty="0"/>
              <a:t>MITRE Attack Flows v 2.0.0</a:t>
            </a:r>
          </a:p>
          <a:p>
            <a:pPr lvl="1"/>
            <a:r>
              <a:rPr lang="en-US" dirty="0"/>
              <a:t>Download builder tool @ </a:t>
            </a:r>
            <a:r>
              <a:rPr lang="en-US" dirty="0">
                <a:hlinkClick r:id="rId2"/>
              </a:rPr>
              <a:t>https://github.com/center-for-threat-informed-defense/attack-flow/releases/tag/v2.0.0</a:t>
            </a:r>
            <a:endParaRPr lang="en-US" dirty="0"/>
          </a:p>
          <a:p>
            <a:endParaRPr lang="en-US" dirty="0"/>
          </a:p>
        </p:txBody>
      </p:sp>
      <p:pic>
        <p:nvPicPr>
          <p:cNvPr id="6" name="Picture 5">
            <a:extLst>
              <a:ext uri="{FF2B5EF4-FFF2-40B4-BE49-F238E27FC236}">
                <a16:creationId xmlns:a16="http://schemas.microsoft.com/office/drawing/2014/main" id="{C2350AF8-2314-4858-9061-F3894C969E32}"/>
              </a:ext>
            </a:extLst>
          </p:cNvPr>
          <p:cNvPicPr>
            <a:picLocks noChangeAspect="1"/>
          </p:cNvPicPr>
          <p:nvPr/>
        </p:nvPicPr>
        <p:blipFill>
          <a:blip r:embed="rId3"/>
          <a:stretch>
            <a:fillRect/>
          </a:stretch>
        </p:blipFill>
        <p:spPr>
          <a:xfrm>
            <a:off x="5353311" y="727859"/>
            <a:ext cx="6686692" cy="4872474"/>
          </a:xfrm>
          <a:prstGeom prst="rect">
            <a:avLst/>
          </a:prstGeom>
        </p:spPr>
      </p:pic>
      <p:sp>
        <p:nvSpPr>
          <p:cNvPr id="7" name="TextBox 6">
            <a:extLst>
              <a:ext uri="{FF2B5EF4-FFF2-40B4-BE49-F238E27FC236}">
                <a16:creationId xmlns:a16="http://schemas.microsoft.com/office/drawing/2014/main" id="{C2CDA401-E23A-425D-B0CA-17E12BA2D7FB}"/>
              </a:ext>
            </a:extLst>
          </p:cNvPr>
          <p:cNvSpPr txBox="1"/>
          <p:nvPr/>
        </p:nvSpPr>
        <p:spPr>
          <a:xfrm>
            <a:off x="5695720" y="5600333"/>
            <a:ext cx="6091892" cy="923330"/>
          </a:xfrm>
          <a:prstGeom prst="rect">
            <a:avLst/>
          </a:prstGeom>
          <a:noFill/>
        </p:spPr>
        <p:txBody>
          <a:bodyPr wrap="square" rtlCol="0">
            <a:spAutoFit/>
          </a:bodyPr>
          <a:lstStyle/>
          <a:p>
            <a:r>
              <a:rPr lang="en-US" dirty="0"/>
              <a:t>Source: MITRE </a:t>
            </a:r>
            <a:r>
              <a:rPr lang="en-US" dirty="0" err="1"/>
              <a:t>Enginuity</a:t>
            </a:r>
            <a:r>
              <a:rPr lang="en-US" dirty="0"/>
              <a:t> @ https://mitre-engenuity.org/cybersecurity/center-for-threat-informed-defense/our-work/attack-flow/</a:t>
            </a:r>
          </a:p>
        </p:txBody>
      </p:sp>
    </p:spTree>
    <p:extLst>
      <p:ext uri="{BB962C8B-B14F-4D97-AF65-F5344CB8AC3E}">
        <p14:creationId xmlns:p14="http://schemas.microsoft.com/office/powerpoint/2010/main" val="111816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CC5E-FE4E-438F-8B2D-8369F7B9874A}"/>
              </a:ext>
            </a:extLst>
          </p:cNvPr>
          <p:cNvSpPr>
            <a:spLocks noGrp="1"/>
          </p:cNvSpPr>
          <p:nvPr>
            <p:ph type="title"/>
          </p:nvPr>
        </p:nvSpPr>
        <p:spPr/>
        <p:txBody>
          <a:bodyPr/>
          <a:lstStyle/>
          <a:p>
            <a:r>
              <a:rPr lang="en-US" dirty="0"/>
              <a:t>Project Plan </a:t>
            </a:r>
          </a:p>
        </p:txBody>
      </p:sp>
      <p:sp>
        <p:nvSpPr>
          <p:cNvPr id="3" name="Content Placeholder 2">
            <a:extLst>
              <a:ext uri="{FF2B5EF4-FFF2-40B4-BE49-F238E27FC236}">
                <a16:creationId xmlns:a16="http://schemas.microsoft.com/office/drawing/2014/main" id="{35B4AF20-8179-4991-ABA1-7A3BF01FAC18}"/>
              </a:ext>
            </a:extLst>
          </p:cNvPr>
          <p:cNvSpPr>
            <a:spLocks noGrp="1"/>
          </p:cNvSpPr>
          <p:nvPr>
            <p:ph idx="1"/>
          </p:nvPr>
        </p:nvSpPr>
        <p:spPr>
          <a:xfrm>
            <a:off x="838200" y="1825625"/>
            <a:ext cx="4909457" cy="4351338"/>
          </a:xfrm>
        </p:spPr>
        <p:txBody>
          <a:bodyPr>
            <a:normAutofit fontScale="70000" lnSpcReduction="20000"/>
          </a:bodyPr>
          <a:lstStyle/>
          <a:p>
            <a:pPr marL="0" indent="0">
              <a:buNone/>
            </a:pPr>
            <a:r>
              <a:rPr lang="en-US" b="1" dirty="0"/>
              <a:t>1. Roadmap that defines evolutionary project scope</a:t>
            </a:r>
          </a:p>
          <a:p>
            <a:r>
              <a:rPr lang="en-US" dirty="0"/>
              <a:t>Levels of architectural detail </a:t>
            </a:r>
          </a:p>
          <a:p>
            <a:r>
              <a:rPr lang="en-US" dirty="0"/>
              <a:t>Begin with focus on cloud and cloud interfaces (L1 Architecture) </a:t>
            </a:r>
          </a:p>
          <a:p>
            <a:pPr lvl="1"/>
            <a:r>
              <a:rPr lang="en-US" dirty="0"/>
              <a:t>Vehicle as black box</a:t>
            </a:r>
          </a:p>
          <a:p>
            <a:r>
              <a:rPr lang="en-US" dirty="0">
                <a:sym typeface="Wingdings" panose="05000000000000000000" pitchFamily="2" charset="2"/>
              </a:rPr>
              <a:t>Evolve to examine vehicular architectures</a:t>
            </a:r>
          </a:p>
          <a:p>
            <a:r>
              <a:rPr lang="en-US" dirty="0">
                <a:sym typeface="Wingdings" panose="05000000000000000000" pitchFamily="2" charset="2"/>
              </a:rPr>
              <a:t>Evolve to include additional technologies </a:t>
            </a:r>
          </a:p>
          <a:p>
            <a:pPr lvl="1"/>
            <a:r>
              <a:rPr lang="en-US" dirty="0">
                <a:sym typeface="Wingdings" panose="05000000000000000000" pitchFamily="2" charset="2"/>
              </a:rPr>
              <a:t>ML/ LIDAR/ etc</a:t>
            </a:r>
          </a:p>
          <a:p>
            <a:pPr lvl="1"/>
            <a:r>
              <a:rPr lang="en-US" dirty="0"/>
              <a:t>Hardware (ECUs/ OBUs, etc) </a:t>
            </a:r>
          </a:p>
          <a:p>
            <a:pPr marL="0" indent="0">
              <a:buNone/>
            </a:pPr>
            <a:r>
              <a:rPr lang="en-US" b="1" dirty="0"/>
              <a:t>2. Catalogue real-world automotive attacks</a:t>
            </a:r>
          </a:p>
          <a:p>
            <a:pPr marL="0" indent="0">
              <a:buNone/>
            </a:pPr>
            <a:r>
              <a:rPr lang="en-US" b="1" dirty="0"/>
              <a:t>3. Catalogue real-world attacks from other industries that may apply to Automotive</a:t>
            </a:r>
          </a:p>
          <a:p>
            <a:endParaRPr lang="en-US" dirty="0"/>
          </a:p>
          <a:p>
            <a:pPr lvl="1"/>
            <a:endParaRPr lang="en-US" dirty="0"/>
          </a:p>
        </p:txBody>
      </p:sp>
      <p:sp>
        <p:nvSpPr>
          <p:cNvPr id="4" name="Content Placeholder 2">
            <a:extLst>
              <a:ext uri="{FF2B5EF4-FFF2-40B4-BE49-F238E27FC236}">
                <a16:creationId xmlns:a16="http://schemas.microsoft.com/office/drawing/2014/main" id="{E8ED1680-4EC8-47C1-8CD0-EE613EFA78BB}"/>
              </a:ext>
            </a:extLst>
          </p:cNvPr>
          <p:cNvSpPr txBox="1">
            <a:spLocks/>
          </p:cNvSpPr>
          <p:nvPr/>
        </p:nvSpPr>
        <p:spPr>
          <a:xfrm>
            <a:off x="6215742" y="1747870"/>
            <a:ext cx="4909457"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t>4</a:t>
            </a:r>
            <a:r>
              <a:rPr lang="en-US" sz="2400" b="1" dirty="0"/>
              <a:t>. Define L1 Architecture</a:t>
            </a:r>
          </a:p>
          <a:p>
            <a:pPr lvl="1"/>
            <a:r>
              <a:rPr lang="en-US" dirty="0"/>
              <a:t>Vehicle is black-box</a:t>
            </a:r>
          </a:p>
          <a:p>
            <a:pPr lvl="1"/>
            <a:r>
              <a:rPr lang="en-US" dirty="0"/>
              <a:t>Interfaces to cloud</a:t>
            </a:r>
          </a:p>
          <a:p>
            <a:pPr lvl="1"/>
            <a:r>
              <a:rPr lang="en-US" dirty="0"/>
              <a:t>Cloud services; cloud processes</a:t>
            </a:r>
          </a:p>
          <a:p>
            <a:pPr lvl="1"/>
            <a:r>
              <a:rPr lang="en-US" dirty="0"/>
              <a:t>Assets/ high value assets </a:t>
            </a:r>
          </a:p>
          <a:p>
            <a:pPr marL="0" indent="0">
              <a:buNone/>
            </a:pPr>
            <a:r>
              <a:rPr lang="en-US" sz="2400" b="1" dirty="0"/>
              <a:t>5. L1 Architecture Attack Flows</a:t>
            </a:r>
          </a:p>
          <a:p>
            <a:pPr lvl="1"/>
            <a:r>
              <a:rPr lang="en-US" dirty="0"/>
              <a:t>Create representative attack flow (example) </a:t>
            </a:r>
          </a:p>
          <a:p>
            <a:pPr lvl="1"/>
            <a:r>
              <a:rPr lang="en-US" dirty="0"/>
              <a:t>Build attack flows representing real-world attacks</a:t>
            </a:r>
          </a:p>
          <a:p>
            <a:pPr lvl="1"/>
            <a:r>
              <a:rPr lang="en-US" dirty="0"/>
              <a:t>Build attack flows representing theoretical attacks</a:t>
            </a:r>
          </a:p>
          <a:p>
            <a:endParaRPr lang="en-US" sz="1300" b="1" dirty="0"/>
          </a:p>
          <a:p>
            <a:pPr marL="0" indent="0">
              <a:buNone/>
            </a:pPr>
            <a:r>
              <a:rPr lang="en-US" sz="2400" b="1" dirty="0"/>
              <a:t>6. Iterate through lower levels of detail</a:t>
            </a:r>
          </a:p>
          <a:p>
            <a:pPr lvl="1"/>
            <a:r>
              <a:rPr lang="en-US" dirty="0"/>
              <a:t>L2 and beyond architectures </a:t>
            </a:r>
          </a:p>
          <a:p>
            <a:pPr lvl="1"/>
            <a:r>
              <a:rPr lang="en-US" dirty="0"/>
              <a:t>Defined by roadmap</a:t>
            </a:r>
          </a:p>
          <a:p>
            <a:endParaRPr lang="en-US" dirty="0"/>
          </a:p>
          <a:p>
            <a:pPr lvl="1"/>
            <a:endParaRPr lang="en-US" dirty="0"/>
          </a:p>
        </p:txBody>
      </p:sp>
    </p:spTree>
    <p:extLst>
      <p:ext uri="{BB962C8B-B14F-4D97-AF65-F5344CB8AC3E}">
        <p14:creationId xmlns:p14="http://schemas.microsoft.com/office/powerpoint/2010/main" val="98096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35AC-CE15-46DC-972D-071C9867A78F}"/>
              </a:ext>
            </a:extLst>
          </p:cNvPr>
          <p:cNvSpPr>
            <a:spLocks noGrp="1"/>
          </p:cNvSpPr>
          <p:nvPr>
            <p:ph type="title"/>
          </p:nvPr>
        </p:nvSpPr>
        <p:spPr/>
        <p:txBody>
          <a:bodyPr/>
          <a:lstStyle/>
          <a:p>
            <a:r>
              <a:rPr lang="en-US" dirty="0"/>
              <a:t>Define Representative Automotive Cloud Architecture</a:t>
            </a:r>
          </a:p>
        </p:txBody>
      </p:sp>
      <p:sp>
        <p:nvSpPr>
          <p:cNvPr id="3" name="Content Placeholder 2">
            <a:extLst>
              <a:ext uri="{FF2B5EF4-FFF2-40B4-BE49-F238E27FC236}">
                <a16:creationId xmlns:a16="http://schemas.microsoft.com/office/drawing/2014/main" id="{2F019E55-B34C-48AB-A735-A467A5A56376}"/>
              </a:ext>
            </a:extLst>
          </p:cNvPr>
          <p:cNvSpPr>
            <a:spLocks noGrp="1"/>
          </p:cNvSpPr>
          <p:nvPr>
            <p:ph idx="1"/>
          </p:nvPr>
        </p:nvSpPr>
        <p:spPr>
          <a:xfrm>
            <a:off x="540745" y="2066770"/>
            <a:ext cx="5155194" cy="4351338"/>
          </a:xfrm>
        </p:spPr>
        <p:txBody>
          <a:bodyPr>
            <a:normAutofit fontScale="92500" lnSpcReduction="10000"/>
          </a:bodyPr>
          <a:lstStyle/>
          <a:p>
            <a:r>
              <a:rPr lang="en-US" dirty="0"/>
              <a:t>Generic components</a:t>
            </a:r>
          </a:p>
          <a:p>
            <a:r>
              <a:rPr lang="en-US" dirty="0"/>
              <a:t>Generic interfaces</a:t>
            </a:r>
          </a:p>
          <a:p>
            <a:r>
              <a:rPr lang="en-US" dirty="0"/>
              <a:t>Data types</a:t>
            </a:r>
          </a:p>
          <a:p>
            <a:r>
              <a:rPr lang="en-US" dirty="0"/>
              <a:t>Actors</a:t>
            </a:r>
          </a:p>
          <a:p>
            <a:r>
              <a:rPr lang="en-US" dirty="0"/>
              <a:t>Processes</a:t>
            </a:r>
          </a:p>
          <a:p>
            <a:endParaRPr lang="en-US" dirty="0"/>
          </a:p>
          <a:p>
            <a:endParaRPr lang="en-US" dirty="0"/>
          </a:p>
          <a:p>
            <a:pPr marL="0" indent="0">
              <a:buNone/>
            </a:pPr>
            <a:r>
              <a:rPr lang="en-US" dirty="0"/>
              <a:t>End result provided shared understanding of automotive cloud </a:t>
            </a:r>
          </a:p>
          <a:p>
            <a:pPr marL="0" indent="0">
              <a:buNone/>
            </a:pPr>
            <a:r>
              <a:rPr lang="en-US" dirty="0"/>
              <a:t>- Supports modeling of attack flows</a:t>
            </a:r>
          </a:p>
        </p:txBody>
      </p:sp>
      <p:pic>
        <p:nvPicPr>
          <p:cNvPr id="5" name="Picture 4">
            <a:extLst>
              <a:ext uri="{FF2B5EF4-FFF2-40B4-BE49-F238E27FC236}">
                <a16:creationId xmlns:a16="http://schemas.microsoft.com/office/drawing/2014/main" id="{135F6B34-ADC7-4BB8-86FF-FECE4CF4845F}"/>
              </a:ext>
            </a:extLst>
          </p:cNvPr>
          <p:cNvPicPr>
            <a:picLocks noChangeAspect="1"/>
          </p:cNvPicPr>
          <p:nvPr/>
        </p:nvPicPr>
        <p:blipFill>
          <a:blip r:embed="rId2"/>
          <a:stretch>
            <a:fillRect/>
          </a:stretch>
        </p:blipFill>
        <p:spPr>
          <a:xfrm>
            <a:off x="5993394" y="1825625"/>
            <a:ext cx="6053814" cy="4094775"/>
          </a:xfrm>
          <a:prstGeom prst="rect">
            <a:avLst/>
          </a:prstGeom>
        </p:spPr>
      </p:pic>
      <p:sp>
        <p:nvSpPr>
          <p:cNvPr id="6" name="TextBox 5">
            <a:extLst>
              <a:ext uri="{FF2B5EF4-FFF2-40B4-BE49-F238E27FC236}">
                <a16:creationId xmlns:a16="http://schemas.microsoft.com/office/drawing/2014/main" id="{D971DB1C-2D34-443D-A338-38CBC648E207}"/>
              </a:ext>
            </a:extLst>
          </p:cNvPr>
          <p:cNvSpPr txBox="1"/>
          <p:nvPr/>
        </p:nvSpPr>
        <p:spPr>
          <a:xfrm>
            <a:off x="6198608" y="6055337"/>
            <a:ext cx="4979624" cy="646331"/>
          </a:xfrm>
          <a:prstGeom prst="rect">
            <a:avLst/>
          </a:prstGeom>
          <a:noFill/>
        </p:spPr>
        <p:txBody>
          <a:bodyPr wrap="square" rtlCol="0">
            <a:spAutoFit/>
          </a:bodyPr>
          <a:lstStyle/>
          <a:p>
            <a:r>
              <a:rPr lang="en-US" dirty="0"/>
              <a:t>Example: High Level RAS System Architecture</a:t>
            </a:r>
          </a:p>
          <a:p>
            <a:r>
              <a:rPr lang="en-US" dirty="0"/>
              <a:t>Source: CSA </a:t>
            </a:r>
            <a:r>
              <a:rPr lang="en-US" dirty="0" err="1"/>
              <a:t>IoTWG</a:t>
            </a:r>
            <a:r>
              <a:rPr lang="en-US" dirty="0"/>
              <a:t> </a:t>
            </a:r>
            <a:r>
              <a:rPr lang="en-US" dirty="0" err="1"/>
              <a:t>TeleSurgery</a:t>
            </a:r>
            <a:r>
              <a:rPr lang="en-US" dirty="0"/>
              <a:t> Guide Book</a:t>
            </a:r>
          </a:p>
        </p:txBody>
      </p:sp>
    </p:spTree>
    <p:extLst>
      <p:ext uri="{BB962C8B-B14F-4D97-AF65-F5344CB8AC3E}">
        <p14:creationId xmlns:p14="http://schemas.microsoft.com/office/powerpoint/2010/main" val="726238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f1f117-ac5c-4fe8-ba2e-fcf809de1c39">
      <Terms xmlns="http://schemas.microsoft.com/office/infopath/2007/PartnerControls"/>
    </lcf76f155ced4ddcb4097134ff3c332f>
    <TaxCatchAll xmlns="bc38fb49-f5cf-4146-854f-05bac4b774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770C4CA37E1D4B9634BC4BB3227610" ma:contentTypeVersion="14" ma:contentTypeDescription="Create a new document." ma:contentTypeScope="" ma:versionID="9fc524097fb5e8f83b158a897d83baf8">
  <xsd:schema xmlns:xsd="http://www.w3.org/2001/XMLSchema" xmlns:xs="http://www.w3.org/2001/XMLSchema" xmlns:p="http://schemas.microsoft.com/office/2006/metadata/properties" xmlns:ns2="95f1f117-ac5c-4fe8-ba2e-fcf809de1c39" xmlns:ns3="bc38fb49-f5cf-4146-854f-05bac4b77445" targetNamespace="http://schemas.microsoft.com/office/2006/metadata/properties" ma:root="true" ma:fieldsID="591f0b764248d11694e0af56e73afd22" ns2:_="" ns3:_="">
    <xsd:import namespace="95f1f117-ac5c-4fe8-ba2e-fcf809de1c39"/>
    <xsd:import namespace="bc38fb49-f5cf-4146-854f-05bac4b774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1f117-ac5c-4fe8-ba2e-fcf809de1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a71322e-801b-488b-91fc-0bbc3eafb2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38fb49-f5cf-4146-854f-05bac4b7744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beb6685-102d-415d-987b-2e1fd5699344}" ma:internalName="TaxCatchAll" ma:showField="CatchAllData" ma:web="bc38fb49-f5cf-4146-854f-05bac4b774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56AEC3-D8B2-406C-B814-659D01EA9A98}">
  <ds:schemaRefs>
    <ds:schemaRef ds:uri="http://schemas.microsoft.com/office/2006/metadata/properties"/>
    <ds:schemaRef ds:uri="http://schemas.microsoft.com/office/infopath/2007/PartnerControls"/>
    <ds:schemaRef ds:uri="95f1f117-ac5c-4fe8-ba2e-fcf809de1c39"/>
    <ds:schemaRef ds:uri="bc38fb49-f5cf-4146-854f-05bac4b77445"/>
  </ds:schemaRefs>
</ds:datastoreItem>
</file>

<file path=customXml/itemProps2.xml><?xml version="1.0" encoding="utf-8"?>
<ds:datastoreItem xmlns:ds="http://schemas.openxmlformats.org/officeDocument/2006/customXml" ds:itemID="{2674B104-016C-4FBF-A6B6-FD7DBC51E5C9}">
  <ds:schemaRefs>
    <ds:schemaRef ds:uri="http://schemas.microsoft.com/sharepoint/v3/contenttype/forms"/>
  </ds:schemaRefs>
</ds:datastoreItem>
</file>

<file path=customXml/itemProps3.xml><?xml version="1.0" encoding="utf-8"?>
<ds:datastoreItem xmlns:ds="http://schemas.openxmlformats.org/officeDocument/2006/customXml" ds:itemID="{2DA22261-344D-4174-99F9-4F357BFE86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f1f117-ac5c-4fe8-ba2e-fcf809de1c39"/>
    <ds:schemaRef ds:uri="bc38fb49-f5cf-4146-854f-05bac4b774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268</TotalTime>
  <Words>870</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Söhne</vt:lpstr>
      <vt:lpstr>Symbol</vt:lpstr>
      <vt:lpstr>Office Theme</vt:lpstr>
      <vt:lpstr>Automotive Cloud</vt:lpstr>
      <vt:lpstr>Background</vt:lpstr>
      <vt:lpstr>Automotive Cloud Services</vt:lpstr>
      <vt:lpstr>Project Scope</vt:lpstr>
      <vt:lpstr>Github Repository </vt:lpstr>
      <vt:lpstr>Member Recruitment</vt:lpstr>
      <vt:lpstr>Attack Flow</vt:lpstr>
      <vt:lpstr>Project Plan </vt:lpstr>
      <vt:lpstr>Define Representative Automotive Cloud Architecture</vt:lpstr>
      <vt:lpstr>Attack Flow Use (Summarized from MITRE CTID: https://center-for-threat-informed-defense.github.io/attack-flow/introduction/</vt:lpstr>
      <vt:lpstr>Example (real-world) attack flow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Cloud</dc:title>
  <dc:creator>Brian Russell</dc:creator>
  <cp:lastModifiedBy>Brian Russell</cp:lastModifiedBy>
  <cp:revision>2</cp:revision>
  <dcterms:created xsi:type="dcterms:W3CDTF">2023-08-17T17:40:42Z</dcterms:created>
  <dcterms:modified xsi:type="dcterms:W3CDTF">2023-08-18T18:39:19Z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0x010100BB770C4CA37E1D4B9634BC4BB3227610</vt:lpwstr>
  </property>
  <property fmtid="{D5CDD505-2E9C-101B-9397-08002B2CF9AE}" pid="3" name="MediaServiceImageTags">
    <vt:lpwstr/>
  </property>
</Properties>
</file>