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24"/>
  </p:notesMasterIdLst>
  <p:sldIdLst>
    <p:sldId id="256" r:id="rId5"/>
    <p:sldId id="297" r:id="rId6"/>
    <p:sldId id="364" r:id="rId7"/>
    <p:sldId id="257" r:id="rId8"/>
    <p:sldId id="284" r:id="rId9"/>
    <p:sldId id="363" r:id="rId10"/>
    <p:sldId id="262" r:id="rId11"/>
    <p:sldId id="352" r:id="rId12"/>
    <p:sldId id="285" r:id="rId13"/>
    <p:sldId id="258" r:id="rId14"/>
    <p:sldId id="353" r:id="rId15"/>
    <p:sldId id="355" r:id="rId16"/>
    <p:sldId id="356" r:id="rId17"/>
    <p:sldId id="357" r:id="rId18"/>
    <p:sldId id="360" r:id="rId19"/>
    <p:sldId id="358" r:id="rId20"/>
    <p:sldId id="359" r:id="rId21"/>
    <p:sldId id="361" r:id="rId22"/>
    <p:sldId id="36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2"/>
    <p:restoredTop sz="94674"/>
  </p:normalViewPr>
  <p:slideViewPr>
    <p:cSldViewPr snapToGrid="0" snapToObjects="1">
      <p:cViewPr varScale="1">
        <p:scale>
          <a:sx n="114" d="100"/>
          <a:sy n="114" d="100"/>
        </p:scale>
        <p:origin x="21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94BEB3-4CD7-134A-A689-7330C586CC72}" type="datetimeFigureOut">
              <a:rPr lang="en-US" smtClean="0"/>
              <a:t>4/24/2023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A932C3-00C6-7E48-8301-59F8ACA1E008}" type="slidenum">
              <a:rPr lang="en-US" smtClean="0"/>
              <a:t>‹#›</a:t>
            </a:fld>
            <a:endParaRPr lang="en-US"/>
          </a:p>
        </p:txBody>
      </p:sp>
    </p:spTree>
    <p:extLst>
      <p:ext uri="{BB962C8B-B14F-4D97-AF65-F5344CB8AC3E}">
        <p14:creationId xmlns:p14="http://schemas.microsoft.com/office/powerpoint/2010/main" val="3970882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CCA5B4-6EF6-45B3-A363-F9F4B4A3A162}" type="datetime1">
              <a:rPr lang="en-US" smtClean="0"/>
              <a:t>4/24/2023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7B8E67-1940-48F9-9F8F-AB90898B639F}" type="datetime1">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945B5E-85F3-4F71-AF91-95C6F919AEDC}" type="datetime1">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DF7B8E-D4F2-46CF-AE18-D0DD44CE6724}" type="datetime1">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57BD50-8271-462F-9F73-FCDF14D5A214}" type="datetime1">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922520-4122-4241-A501-79AAD5520B29}" type="datetime1">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837804-B671-4520-83FA-5AD2D31243C8}" type="datetime1">
              <a:rPr lang="en-US" smtClean="0"/>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EA1A36-4184-4FA7-985A-3E3DA8A064D6}" type="datetime1">
              <a:rPr lang="en-US" smtClean="0"/>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448F2-2BE1-412F-82CF-206217F77512}" type="datetime1">
              <a:rPr lang="en-US" smtClean="0"/>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D11933-997E-4862-9D8F-C6B52F5C4624}" type="datetime1">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5990692-77EE-47EC-BC22-3C3D319A7D0E}" type="datetime1">
              <a:rPr lang="en-US" smtClean="0"/>
              <a:t>4/24/2023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75B4C9B-579F-45E4-89F2-BCB94D84E342}" type="datetime1">
              <a:rPr lang="en-US" smtClean="0"/>
              <a:t>4/24/2023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E787CF8-66F0-B643-A9CA-835B0A9C7C37}" type="slidenum">
              <a:rPr lang="en-US" smtClean="0"/>
              <a:pPr/>
              <a:t>‹#›</a:t>
            </a:fld>
            <a:endParaRPr lang="en-US" dirty="0"/>
          </a:p>
        </p:txBody>
      </p:sp>
      <p:cxnSp>
        <p:nvCxnSpPr>
          <p:cNvPr id="10" name="Straight Connector 9"/>
          <p:cNvCxnSpPr/>
          <p:nvPr/>
        </p:nvCxnSpPr>
        <p:spPr>
          <a:xfrm>
            <a:off x="0" y="6128413"/>
            <a:ext cx="12192000" cy="0"/>
          </a:xfrm>
          <a:prstGeom prst="line">
            <a:avLst/>
          </a:prstGeom>
          <a:ln w="38100">
            <a:solidFill>
              <a:srgbClr val="C00000">
                <a:alpha val="20000"/>
              </a:srgb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80A15DC-A907-8A45-8ECF-5DF1D9DE3F4D}"/>
              </a:ext>
            </a:extLst>
          </p:cNvPr>
          <p:cNvSpPr txBox="1"/>
          <p:nvPr userDrawn="1"/>
        </p:nvSpPr>
        <p:spPr>
          <a:xfrm>
            <a:off x="1451579" y="6264876"/>
            <a:ext cx="9603274" cy="369332"/>
          </a:xfrm>
          <a:prstGeom prst="rect">
            <a:avLst/>
          </a:prstGeom>
          <a:noFill/>
        </p:spPr>
        <p:txBody>
          <a:bodyPr wrap="square" rtlCol="0">
            <a:spAutoFit/>
          </a:bodyPr>
          <a:lstStyle/>
          <a:p>
            <a:r>
              <a:rPr lang="en-US" dirty="0">
                <a:solidFill>
                  <a:srgbClr val="C00000"/>
                </a:solidFill>
              </a:rPr>
              <a:t>Cloud Security Alliance Working Group Enterprise Authority To Operate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A736A-4091-1B48-825A-B81F428BAD5D}"/>
              </a:ext>
            </a:extLst>
          </p:cNvPr>
          <p:cNvSpPr>
            <a:spLocks noGrp="1"/>
          </p:cNvSpPr>
          <p:nvPr>
            <p:ph type="ctrTitle"/>
          </p:nvPr>
        </p:nvSpPr>
        <p:spPr/>
        <p:txBody>
          <a:bodyPr>
            <a:noAutofit/>
          </a:bodyPr>
          <a:lstStyle/>
          <a:p>
            <a:r>
              <a:rPr lang="en-US" sz="3200" dirty="0"/>
              <a:t>Enterprise Authority To Operate Assessment and Certification Service</a:t>
            </a:r>
            <a:br>
              <a:rPr lang="en-US" sz="3200" dirty="0"/>
            </a:br>
            <a:r>
              <a:rPr lang="en-US" sz="3200" dirty="0"/>
              <a:t>For </a:t>
            </a:r>
            <a:r>
              <a:rPr lang="en-US" sz="3200" dirty="0" err="1"/>
              <a:t>XaaS</a:t>
            </a:r>
            <a:r>
              <a:rPr lang="en-US" sz="3200" dirty="0"/>
              <a:t> Providers catering to</a:t>
            </a:r>
            <a:br>
              <a:rPr lang="en-US" sz="3200" dirty="0"/>
            </a:br>
            <a:r>
              <a:rPr lang="en-US" sz="3200" dirty="0"/>
              <a:t>Highly Regulated Industries</a:t>
            </a:r>
          </a:p>
        </p:txBody>
      </p:sp>
      <p:sp>
        <p:nvSpPr>
          <p:cNvPr id="3" name="Subtitle 2">
            <a:extLst>
              <a:ext uri="{FF2B5EF4-FFF2-40B4-BE49-F238E27FC236}">
                <a16:creationId xmlns:a16="http://schemas.microsoft.com/office/drawing/2014/main" id="{9FDEB4D4-46D8-2A42-A668-0FB21E8B2362}"/>
              </a:ext>
            </a:extLst>
          </p:cNvPr>
          <p:cNvSpPr>
            <a:spLocks noGrp="1"/>
          </p:cNvSpPr>
          <p:nvPr>
            <p:ph type="subTitle" idx="1"/>
          </p:nvPr>
        </p:nvSpPr>
        <p:spPr/>
        <p:txBody>
          <a:bodyPr>
            <a:noAutofit/>
          </a:bodyPr>
          <a:lstStyle/>
          <a:p>
            <a:r>
              <a:rPr lang="en-US" dirty="0"/>
              <a:t>Working Group Meeting on 13 March 2023</a:t>
            </a:r>
          </a:p>
          <a:p>
            <a:r>
              <a:rPr lang="en-US" dirty="0"/>
              <a:t>Rolf A. Becker</a:t>
            </a:r>
          </a:p>
          <a:p>
            <a:endParaRPr lang="en-US" sz="1200" i="1" dirty="0"/>
          </a:p>
          <a:p>
            <a:endParaRPr lang="en-US" sz="1200" i="1" dirty="0"/>
          </a:p>
          <a:p>
            <a:endParaRPr lang="en-US" sz="1200" i="1" dirty="0"/>
          </a:p>
          <a:p>
            <a:endParaRPr lang="en-US" sz="1200" i="1" dirty="0"/>
          </a:p>
          <a:p>
            <a:r>
              <a:rPr lang="en-US" sz="1200" i="1" dirty="0"/>
              <a:t>Input Material for Working Group Meeting</a:t>
            </a:r>
          </a:p>
        </p:txBody>
      </p:sp>
    </p:spTree>
    <p:extLst>
      <p:ext uri="{BB962C8B-B14F-4D97-AF65-F5344CB8AC3E}">
        <p14:creationId xmlns:p14="http://schemas.microsoft.com/office/powerpoint/2010/main" val="906283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B671-691D-0542-A56F-FE9A1E518C88}"/>
              </a:ext>
            </a:extLst>
          </p:cNvPr>
          <p:cNvSpPr>
            <a:spLocks noGrp="1"/>
          </p:cNvSpPr>
          <p:nvPr>
            <p:ph type="title"/>
          </p:nvPr>
        </p:nvSpPr>
        <p:spPr/>
        <p:txBody>
          <a:bodyPr>
            <a:noAutofit/>
          </a:bodyPr>
          <a:lstStyle/>
          <a:p>
            <a:r>
              <a:rPr lang="en-US" dirty="0"/>
              <a:t>Objectives &amp; Key Results, Impact desired, Outcomes targeted, Outputs required</a:t>
            </a:r>
          </a:p>
        </p:txBody>
      </p:sp>
      <p:sp>
        <p:nvSpPr>
          <p:cNvPr id="3" name="Content Placeholder 2">
            <a:extLst>
              <a:ext uri="{FF2B5EF4-FFF2-40B4-BE49-F238E27FC236}">
                <a16:creationId xmlns:a16="http://schemas.microsoft.com/office/drawing/2014/main" id="{325854DD-A7A2-DD48-A789-701F412A1865}"/>
              </a:ext>
            </a:extLst>
          </p:cNvPr>
          <p:cNvSpPr>
            <a:spLocks noGrp="1"/>
          </p:cNvSpPr>
          <p:nvPr>
            <p:ph idx="1"/>
          </p:nvPr>
        </p:nvSpPr>
        <p:spPr/>
        <p:txBody>
          <a:bodyPr>
            <a:noAutofit/>
          </a:bodyPr>
          <a:lstStyle/>
          <a:p>
            <a:pPr marL="0" indent="0">
              <a:buNone/>
            </a:pPr>
            <a:r>
              <a:rPr lang="en-US" b="1" dirty="0"/>
              <a:t>Objectives &amp; Key Results:</a:t>
            </a:r>
          </a:p>
          <a:p>
            <a:r>
              <a:rPr lang="en-US" dirty="0"/>
              <a:t>Establish an industry standard controls and assessment framework for </a:t>
            </a:r>
            <a:r>
              <a:rPr lang="en-US" dirty="0" err="1"/>
              <a:t>XaaS</a:t>
            </a:r>
            <a:r>
              <a:rPr lang="en-US" dirty="0"/>
              <a:t> catering to customer firms in highly regulated industries</a:t>
            </a:r>
          </a:p>
          <a:p>
            <a:r>
              <a:rPr lang="en-US" dirty="0"/>
              <a:t>Establish a global, trusted independent assessment service of small and mid-sized Cloud based </a:t>
            </a:r>
            <a:r>
              <a:rPr lang="en-US" dirty="0" err="1"/>
              <a:t>XaaS</a:t>
            </a:r>
            <a:r>
              <a:rPr lang="en-US" dirty="0"/>
              <a:t> providers against the industry standard enhanced controls framework.</a:t>
            </a:r>
          </a:p>
          <a:p>
            <a:r>
              <a:rPr lang="en-US" dirty="0"/>
              <a:t>Establish a trusted and independently certified remediation consultancy service enabling </a:t>
            </a:r>
            <a:r>
              <a:rPr lang="en-US" dirty="0" err="1"/>
              <a:t>XaaS</a:t>
            </a:r>
            <a:r>
              <a:rPr lang="en-US" dirty="0"/>
              <a:t> Providers to change design of their services implementing security by design.</a:t>
            </a:r>
          </a:p>
          <a:p>
            <a:r>
              <a:rPr lang="en-US" dirty="0"/>
              <a:t>Provide a trusted certification to subscribing firms enabling to reduce cost and risk.</a:t>
            </a:r>
          </a:p>
        </p:txBody>
      </p:sp>
      <p:sp>
        <p:nvSpPr>
          <p:cNvPr id="7" name="Slide Number Placeholder 6">
            <a:extLst>
              <a:ext uri="{FF2B5EF4-FFF2-40B4-BE49-F238E27FC236}">
                <a16:creationId xmlns:a16="http://schemas.microsoft.com/office/drawing/2014/main" id="{BC0379DF-639C-A045-83DE-14B4C54A5788}"/>
              </a:ext>
            </a:extLst>
          </p:cNvPr>
          <p:cNvSpPr>
            <a:spLocks noGrp="1"/>
          </p:cNvSpPr>
          <p:nvPr>
            <p:ph type="sldNum" sz="quarter" idx="12"/>
          </p:nvPr>
        </p:nvSpPr>
        <p:spPr/>
        <p:txBody>
          <a:bodyPr/>
          <a:lstStyle/>
          <a:p>
            <a:r>
              <a:rPr lang="en-US" dirty="0"/>
              <a:t>6</a:t>
            </a:r>
          </a:p>
        </p:txBody>
      </p:sp>
      <p:sp>
        <p:nvSpPr>
          <p:cNvPr id="4" name="TextBox 3">
            <a:extLst>
              <a:ext uri="{FF2B5EF4-FFF2-40B4-BE49-F238E27FC236}">
                <a16:creationId xmlns:a16="http://schemas.microsoft.com/office/drawing/2014/main" id="{7491FE4C-1037-45CF-EB12-8B302C4167A7}"/>
              </a:ext>
            </a:extLst>
          </p:cNvPr>
          <p:cNvSpPr txBox="1"/>
          <p:nvPr/>
        </p:nvSpPr>
        <p:spPr>
          <a:xfrm>
            <a:off x="7826928" y="282063"/>
            <a:ext cx="4251861" cy="369332"/>
          </a:xfrm>
          <a:prstGeom prst="rect">
            <a:avLst/>
          </a:prstGeom>
          <a:noFill/>
        </p:spPr>
        <p:txBody>
          <a:bodyPr wrap="square" rtlCol="0">
            <a:spAutoFit/>
          </a:bodyPr>
          <a:lstStyle/>
          <a:p>
            <a:r>
              <a:rPr lang="en-US" dirty="0">
                <a:solidFill>
                  <a:srgbClr val="FF0000"/>
                </a:solidFill>
              </a:rPr>
              <a:t>Recap / TO BE UPDATED INTO CHARTER</a:t>
            </a:r>
          </a:p>
        </p:txBody>
      </p:sp>
    </p:spTree>
    <p:extLst>
      <p:ext uri="{BB962C8B-B14F-4D97-AF65-F5344CB8AC3E}">
        <p14:creationId xmlns:p14="http://schemas.microsoft.com/office/powerpoint/2010/main" val="1915856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B671-691D-0542-A56F-FE9A1E518C88}"/>
              </a:ext>
            </a:extLst>
          </p:cNvPr>
          <p:cNvSpPr>
            <a:spLocks noGrp="1"/>
          </p:cNvSpPr>
          <p:nvPr>
            <p:ph type="title"/>
          </p:nvPr>
        </p:nvSpPr>
        <p:spPr/>
        <p:txBody>
          <a:bodyPr>
            <a:noAutofit/>
          </a:bodyPr>
          <a:lstStyle/>
          <a:p>
            <a:r>
              <a:rPr lang="en-US" dirty="0"/>
              <a:t>Objectives &amp; Key Results, Impact desired, Outcomes targeted, Outputs required</a:t>
            </a:r>
          </a:p>
        </p:txBody>
      </p:sp>
      <p:sp>
        <p:nvSpPr>
          <p:cNvPr id="3" name="Content Placeholder 2">
            <a:extLst>
              <a:ext uri="{FF2B5EF4-FFF2-40B4-BE49-F238E27FC236}">
                <a16:creationId xmlns:a16="http://schemas.microsoft.com/office/drawing/2014/main" id="{325854DD-A7A2-DD48-A789-701F412A1865}"/>
              </a:ext>
            </a:extLst>
          </p:cNvPr>
          <p:cNvSpPr>
            <a:spLocks noGrp="1"/>
          </p:cNvSpPr>
          <p:nvPr>
            <p:ph idx="1"/>
          </p:nvPr>
        </p:nvSpPr>
        <p:spPr>
          <a:xfrm>
            <a:off x="1451579" y="2015732"/>
            <a:ext cx="9603275" cy="4125009"/>
          </a:xfrm>
        </p:spPr>
        <p:txBody>
          <a:bodyPr>
            <a:normAutofit fontScale="92500" lnSpcReduction="20000"/>
          </a:bodyPr>
          <a:lstStyle/>
          <a:p>
            <a:pPr marL="0" indent="0">
              <a:buNone/>
            </a:pPr>
            <a:r>
              <a:rPr lang="en-US" b="1" dirty="0"/>
              <a:t>Impact and Outcomes Desired:</a:t>
            </a:r>
          </a:p>
          <a:p>
            <a:r>
              <a:rPr lang="en-US" dirty="0"/>
              <a:t>Improvement of information security by design across </a:t>
            </a:r>
            <a:r>
              <a:rPr lang="en-US" dirty="0" err="1"/>
              <a:t>XaaS</a:t>
            </a:r>
            <a:r>
              <a:rPr lang="en-US" dirty="0"/>
              <a:t> Providers:</a:t>
            </a:r>
          </a:p>
          <a:p>
            <a:pPr lvl="1"/>
            <a:r>
              <a:rPr lang="en-US" dirty="0"/>
              <a:t>By incentivizing to conduct an assessment, and only one instead of many</a:t>
            </a:r>
          </a:p>
          <a:p>
            <a:pPr lvl="1"/>
            <a:r>
              <a:rPr lang="en-US" dirty="0"/>
              <a:t>Reducing cost for </a:t>
            </a:r>
            <a:r>
              <a:rPr lang="en-US" dirty="0" err="1"/>
              <a:t>XaaS</a:t>
            </a:r>
            <a:r>
              <a:rPr lang="en-US" dirty="0"/>
              <a:t> Providers for the assessment</a:t>
            </a:r>
          </a:p>
          <a:p>
            <a:pPr lvl="1"/>
            <a:r>
              <a:rPr lang="en-US" dirty="0"/>
              <a:t>Focusing effort on remediation against one central / combined set of findings instead of many disparate and potentially conflicting requirements</a:t>
            </a:r>
          </a:p>
          <a:p>
            <a:r>
              <a:rPr lang="en-US" dirty="0"/>
              <a:t>Efficiency gains for Subscribing Firms as there is only one central assessment instead of one each per each firm wanting to use the </a:t>
            </a:r>
            <a:r>
              <a:rPr lang="en-US" dirty="0" err="1"/>
              <a:t>XaaS</a:t>
            </a:r>
            <a:r>
              <a:rPr lang="en-US" dirty="0"/>
              <a:t> Providers’ services</a:t>
            </a:r>
          </a:p>
          <a:p>
            <a:r>
              <a:rPr lang="en-US" dirty="0"/>
              <a:t>Reduction of cost and effort for Subscribing Firms using a shared trusted assessment</a:t>
            </a:r>
          </a:p>
          <a:p>
            <a:r>
              <a:rPr lang="en-US" dirty="0"/>
              <a:t>Globally accepted and trusted Certificate which also covers effective remediation performed and validated.</a:t>
            </a:r>
          </a:p>
        </p:txBody>
      </p:sp>
      <p:sp>
        <p:nvSpPr>
          <p:cNvPr id="7" name="Slide Number Placeholder 6">
            <a:extLst>
              <a:ext uri="{FF2B5EF4-FFF2-40B4-BE49-F238E27FC236}">
                <a16:creationId xmlns:a16="http://schemas.microsoft.com/office/drawing/2014/main" id="{BC0379DF-639C-A045-83DE-14B4C54A5788}"/>
              </a:ext>
            </a:extLst>
          </p:cNvPr>
          <p:cNvSpPr>
            <a:spLocks noGrp="1"/>
          </p:cNvSpPr>
          <p:nvPr>
            <p:ph type="sldNum" sz="quarter" idx="12"/>
          </p:nvPr>
        </p:nvSpPr>
        <p:spPr/>
        <p:txBody>
          <a:bodyPr/>
          <a:lstStyle/>
          <a:p>
            <a:r>
              <a:rPr lang="en-US" dirty="0"/>
              <a:t>6</a:t>
            </a:r>
          </a:p>
        </p:txBody>
      </p:sp>
      <p:sp>
        <p:nvSpPr>
          <p:cNvPr id="4" name="TextBox 3">
            <a:extLst>
              <a:ext uri="{FF2B5EF4-FFF2-40B4-BE49-F238E27FC236}">
                <a16:creationId xmlns:a16="http://schemas.microsoft.com/office/drawing/2014/main" id="{A7F0E9DC-B015-B0E1-BCC1-C1F766D3DA28}"/>
              </a:ext>
            </a:extLst>
          </p:cNvPr>
          <p:cNvSpPr txBox="1"/>
          <p:nvPr/>
        </p:nvSpPr>
        <p:spPr>
          <a:xfrm>
            <a:off x="7826928" y="282063"/>
            <a:ext cx="4251861" cy="369332"/>
          </a:xfrm>
          <a:prstGeom prst="rect">
            <a:avLst/>
          </a:prstGeom>
          <a:noFill/>
        </p:spPr>
        <p:txBody>
          <a:bodyPr wrap="square" rtlCol="0">
            <a:spAutoFit/>
          </a:bodyPr>
          <a:lstStyle/>
          <a:p>
            <a:r>
              <a:rPr lang="en-US" dirty="0">
                <a:solidFill>
                  <a:srgbClr val="FF0000"/>
                </a:solidFill>
              </a:rPr>
              <a:t>Recap / TO BE UPDATED INTO CHARTER</a:t>
            </a:r>
          </a:p>
        </p:txBody>
      </p:sp>
    </p:spTree>
    <p:extLst>
      <p:ext uri="{BB962C8B-B14F-4D97-AF65-F5344CB8AC3E}">
        <p14:creationId xmlns:p14="http://schemas.microsoft.com/office/powerpoint/2010/main" val="784517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B671-691D-0542-A56F-FE9A1E518C88}"/>
              </a:ext>
            </a:extLst>
          </p:cNvPr>
          <p:cNvSpPr>
            <a:spLocks noGrp="1"/>
          </p:cNvSpPr>
          <p:nvPr>
            <p:ph type="title"/>
          </p:nvPr>
        </p:nvSpPr>
        <p:spPr/>
        <p:txBody>
          <a:bodyPr>
            <a:noAutofit/>
          </a:bodyPr>
          <a:lstStyle/>
          <a:p>
            <a:r>
              <a:rPr lang="en-US" dirty="0"/>
              <a:t>Objectives &amp; Key Results, Impact desired, Outcomes targeted, Outputs required</a:t>
            </a:r>
          </a:p>
        </p:txBody>
      </p:sp>
      <p:sp>
        <p:nvSpPr>
          <p:cNvPr id="3" name="Content Placeholder 2">
            <a:extLst>
              <a:ext uri="{FF2B5EF4-FFF2-40B4-BE49-F238E27FC236}">
                <a16:creationId xmlns:a16="http://schemas.microsoft.com/office/drawing/2014/main" id="{325854DD-A7A2-DD48-A789-701F412A1865}"/>
              </a:ext>
            </a:extLst>
          </p:cNvPr>
          <p:cNvSpPr>
            <a:spLocks noGrp="1"/>
          </p:cNvSpPr>
          <p:nvPr>
            <p:ph idx="1"/>
          </p:nvPr>
        </p:nvSpPr>
        <p:spPr/>
        <p:txBody>
          <a:bodyPr>
            <a:noAutofit/>
          </a:bodyPr>
          <a:lstStyle/>
          <a:p>
            <a:pPr marL="0" indent="0">
              <a:buNone/>
            </a:pPr>
            <a:r>
              <a:rPr lang="en-US" b="1" dirty="0"/>
              <a:t>Outputs required:</a:t>
            </a:r>
          </a:p>
          <a:p>
            <a:r>
              <a:rPr lang="en-US" dirty="0"/>
              <a:t>Controls Framework</a:t>
            </a:r>
          </a:p>
          <a:p>
            <a:pPr lvl="1"/>
            <a:r>
              <a:rPr lang="en-US" dirty="0"/>
              <a:t>Based on CCMv4</a:t>
            </a:r>
          </a:p>
          <a:p>
            <a:pPr lvl="1"/>
            <a:r>
              <a:rPr lang="en-US" dirty="0"/>
              <a:t>Extending CCMv4 by additional controls</a:t>
            </a:r>
          </a:p>
          <a:p>
            <a:pPr lvl="1"/>
            <a:r>
              <a:rPr lang="en-US" dirty="0"/>
              <a:t>Sharpening CCMv4 existing controls</a:t>
            </a:r>
          </a:p>
          <a:p>
            <a:pPr lvl="1"/>
            <a:r>
              <a:rPr lang="en-US" dirty="0"/>
              <a:t>With explicit external guidance re what the expected security by design features are</a:t>
            </a:r>
          </a:p>
          <a:p>
            <a:r>
              <a:rPr lang="en-US" dirty="0"/>
              <a:t>Assessment and Auditing Framework and Guidance</a:t>
            </a:r>
          </a:p>
          <a:p>
            <a:pPr lvl="1"/>
            <a:r>
              <a:rPr lang="en-US" dirty="0"/>
              <a:t>With defined acceptance and evidencing criteria</a:t>
            </a:r>
          </a:p>
          <a:p>
            <a:pPr lvl="1"/>
            <a:r>
              <a:rPr lang="en-US" dirty="0"/>
              <a:t>With explicit methodology to derive findings and expected remediation requirements</a:t>
            </a:r>
          </a:p>
          <a:p>
            <a:pPr lvl="1"/>
            <a:r>
              <a:rPr lang="en-US" dirty="0"/>
              <a:t>With logic determining breach likelihood, impact and residual risk exposure</a:t>
            </a:r>
          </a:p>
        </p:txBody>
      </p:sp>
      <p:sp>
        <p:nvSpPr>
          <p:cNvPr id="7" name="Slide Number Placeholder 6">
            <a:extLst>
              <a:ext uri="{FF2B5EF4-FFF2-40B4-BE49-F238E27FC236}">
                <a16:creationId xmlns:a16="http://schemas.microsoft.com/office/drawing/2014/main" id="{BC0379DF-639C-A045-83DE-14B4C54A5788}"/>
              </a:ext>
            </a:extLst>
          </p:cNvPr>
          <p:cNvSpPr>
            <a:spLocks noGrp="1"/>
          </p:cNvSpPr>
          <p:nvPr>
            <p:ph type="sldNum" sz="quarter" idx="12"/>
          </p:nvPr>
        </p:nvSpPr>
        <p:spPr/>
        <p:txBody>
          <a:bodyPr/>
          <a:lstStyle/>
          <a:p>
            <a:r>
              <a:rPr lang="en-US" dirty="0"/>
              <a:t>6</a:t>
            </a:r>
          </a:p>
        </p:txBody>
      </p:sp>
      <p:sp>
        <p:nvSpPr>
          <p:cNvPr id="4" name="TextBox 3">
            <a:extLst>
              <a:ext uri="{FF2B5EF4-FFF2-40B4-BE49-F238E27FC236}">
                <a16:creationId xmlns:a16="http://schemas.microsoft.com/office/drawing/2014/main" id="{7E64E36C-4B29-DD07-A8D4-22D627B9972C}"/>
              </a:ext>
            </a:extLst>
          </p:cNvPr>
          <p:cNvSpPr txBox="1"/>
          <p:nvPr/>
        </p:nvSpPr>
        <p:spPr>
          <a:xfrm>
            <a:off x="7826928" y="282063"/>
            <a:ext cx="4251861" cy="369332"/>
          </a:xfrm>
          <a:prstGeom prst="rect">
            <a:avLst/>
          </a:prstGeom>
          <a:noFill/>
        </p:spPr>
        <p:txBody>
          <a:bodyPr wrap="square" rtlCol="0">
            <a:spAutoFit/>
          </a:bodyPr>
          <a:lstStyle/>
          <a:p>
            <a:r>
              <a:rPr lang="en-US" dirty="0">
                <a:solidFill>
                  <a:srgbClr val="FF0000"/>
                </a:solidFill>
              </a:rPr>
              <a:t>Recap / TO BE UPDATED INTO CHARTER</a:t>
            </a:r>
          </a:p>
        </p:txBody>
      </p:sp>
    </p:spTree>
    <p:extLst>
      <p:ext uri="{BB962C8B-B14F-4D97-AF65-F5344CB8AC3E}">
        <p14:creationId xmlns:p14="http://schemas.microsoft.com/office/powerpoint/2010/main" val="507025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B671-691D-0542-A56F-FE9A1E518C88}"/>
              </a:ext>
            </a:extLst>
          </p:cNvPr>
          <p:cNvSpPr>
            <a:spLocks noGrp="1"/>
          </p:cNvSpPr>
          <p:nvPr>
            <p:ph type="title"/>
          </p:nvPr>
        </p:nvSpPr>
        <p:spPr/>
        <p:txBody>
          <a:bodyPr>
            <a:noAutofit/>
          </a:bodyPr>
          <a:lstStyle/>
          <a:p>
            <a:r>
              <a:rPr lang="en-US" dirty="0"/>
              <a:t>Objectives &amp; Key Results, Impact desired, Outcomes targeted, Outputs required</a:t>
            </a:r>
          </a:p>
        </p:txBody>
      </p:sp>
      <p:sp>
        <p:nvSpPr>
          <p:cNvPr id="3" name="Content Placeholder 2">
            <a:extLst>
              <a:ext uri="{FF2B5EF4-FFF2-40B4-BE49-F238E27FC236}">
                <a16:creationId xmlns:a16="http://schemas.microsoft.com/office/drawing/2014/main" id="{325854DD-A7A2-DD48-A789-701F412A1865}"/>
              </a:ext>
            </a:extLst>
          </p:cNvPr>
          <p:cNvSpPr>
            <a:spLocks noGrp="1"/>
          </p:cNvSpPr>
          <p:nvPr>
            <p:ph idx="1"/>
          </p:nvPr>
        </p:nvSpPr>
        <p:spPr/>
        <p:txBody>
          <a:bodyPr>
            <a:noAutofit/>
          </a:bodyPr>
          <a:lstStyle/>
          <a:p>
            <a:pPr marL="0" indent="0">
              <a:buNone/>
            </a:pPr>
            <a:r>
              <a:rPr lang="en-US" b="1" dirty="0"/>
              <a:t>Outputs required:</a:t>
            </a:r>
          </a:p>
          <a:p>
            <a:r>
              <a:rPr lang="en-US" dirty="0"/>
              <a:t>Remediation and Consultancy Guidance</a:t>
            </a:r>
          </a:p>
          <a:p>
            <a:pPr lvl="1"/>
            <a:r>
              <a:rPr lang="en-US" dirty="0"/>
              <a:t>Security by Design architecture blueprints for upfront / new implementation guidance</a:t>
            </a:r>
          </a:p>
          <a:p>
            <a:pPr lvl="1"/>
            <a:r>
              <a:rPr lang="en-US" dirty="0"/>
              <a:t>Remediation blueprints for most common findings / cloud platforms for existing services</a:t>
            </a:r>
          </a:p>
          <a:p>
            <a:pPr lvl="1"/>
            <a:r>
              <a:rPr lang="en-US" dirty="0"/>
              <a:t>Consultancy framework and guidance re what are acceptable designs and compensating controls for partially adequate implementations</a:t>
            </a:r>
          </a:p>
          <a:p>
            <a:pPr lvl="1"/>
            <a:r>
              <a:rPr lang="en-US" dirty="0"/>
              <a:t>Criteria for evidencing of findings remediation, confirmation of proof of remediation</a:t>
            </a:r>
          </a:p>
          <a:p>
            <a:pPr lvl="1"/>
            <a:r>
              <a:rPr lang="en-US" dirty="0"/>
              <a:t>Logic for re-determining remaining (after remediation) breach likelihood, impact and residual risk exposure</a:t>
            </a:r>
          </a:p>
        </p:txBody>
      </p:sp>
      <p:sp>
        <p:nvSpPr>
          <p:cNvPr id="7" name="Slide Number Placeholder 6">
            <a:extLst>
              <a:ext uri="{FF2B5EF4-FFF2-40B4-BE49-F238E27FC236}">
                <a16:creationId xmlns:a16="http://schemas.microsoft.com/office/drawing/2014/main" id="{BC0379DF-639C-A045-83DE-14B4C54A5788}"/>
              </a:ext>
            </a:extLst>
          </p:cNvPr>
          <p:cNvSpPr>
            <a:spLocks noGrp="1"/>
          </p:cNvSpPr>
          <p:nvPr>
            <p:ph type="sldNum" sz="quarter" idx="12"/>
          </p:nvPr>
        </p:nvSpPr>
        <p:spPr/>
        <p:txBody>
          <a:bodyPr/>
          <a:lstStyle/>
          <a:p>
            <a:r>
              <a:rPr lang="en-US" dirty="0"/>
              <a:t>6</a:t>
            </a:r>
          </a:p>
        </p:txBody>
      </p:sp>
      <p:sp>
        <p:nvSpPr>
          <p:cNvPr id="4" name="TextBox 3">
            <a:extLst>
              <a:ext uri="{FF2B5EF4-FFF2-40B4-BE49-F238E27FC236}">
                <a16:creationId xmlns:a16="http://schemas.microsoft.com/office/drawing/2014/main" id="{C186F925-5E82-BD97-87EA-E59CF0609405}"/>
              </a:ext>
            </a:extLst>
          </p:cNvPr>
          <p:cNvSpPr txBox="1"/>
          <p:nvPr/>
        </p:nvSpPr>
        <p:spPr>
          <a:xfrm>
            <a:off x="7826928" y="282063"/>
            <a:ext cx="4251861" cy="369332"/>
          </a:xfrm>
          <a:prstGeom prst="rect">
            <a:avLst/>
          </a:prstGeom>
          <a:noFill/>
        </p:spPr>
        <p:txBody>
          <a:bodyPr wrap="square" rtlCol="0">
            <a:spAutoFit/>
          </a:bodyPr>
          <a:lstStyle/>
          <a:p>
            <a:r>
              <a:rPr lang="en-US" dirty="0">
                <a:solidFill>
                  <a:srgbClr val="FF0000"/>
                </a:solidFill>
              </a:rPr>
              <a:t>Recap / TO BE UPDATED INTO CHARTER</a:t>
            </a:r>
          </a:p>
        </p:txBody>
      </p:sp>
    </p:spTree>
    <p:extLst>
      <p:ext uri="{BB962C8B-B14F-4D97-AF65-F5344CB8AC3E}">
        <p14:creationId xmlns:p14="http://schemas.microsoft.com/office/powerpoint/2010/main" val="1823686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B671-691D-0542-A56F-FE9A1E518C88}"/>
              </a:ext>
            </a:extLst>
          </p:cNvPr>
          <p:cNvSpPr>
            <a:spLocks noGrp="1"/>
          </p:cNvSpPr>
          <p:nvPr>
            <p:ph type="title"/>
          </p:nvPr>
        </p:nvSpPr>
        <p:spPr/>
        <p:txBody>
          <a:bodyPr>
            <a:noAutofit/>
          </a:bodyPr>
          <a:lstStyle/>
          <a:p>
            <a:r>
              <a:rPr lang="en-US" dirty="0"/>
              <a:t>Objectives &amp; Key Results, Impact desired, Outcomes targeted, Outputs required</a:t>
            </a:r>
          </a:p>
        </p:txBody>
      </p:sp>
      <p:sp>
        <p:nvSpPr>
          <p:cNvPr id="3" name="Content Placeholder 2">
            <a:extLst>
              <a:ext uri="{FF2B5EF4-FFF2-40B4-BE49-F238E27FC236}">
                <a16:creationId xmlns:a16="http://schemas.microsoft.com/office/drawing/2014/main" id="{325854DD-A7A2-DD48-A789-701F412A1865}"/>
              </a:ext>
            </a:extLst>
          </p:cNvPr>
          <p:cNvSpPr>
            <a:spLocks noGrp="1"/>
          </p:cNvSpPr>
          <p:nvPr>
            <p:ph idx="1"/>
          </p:nvPr>
        </p:nvSpPr>
        <p:spPr>
          <a:xfrm>
            <a:off x="1451579" y="2015731"/>
            <a:ext cx="9603275" cy="4267623"/>
          </a:xfrm>
        </p:spPr>
        <p:txBody>
          <a:bodyPr>
            <a:normAutofit lnSpcReduction="10000"/>
          </a:bodyPr>
          <a:lstStyle/>
          <a:p>
            <a:pPr marL="0" indent="0">
              <a:buNone/>
            </a:pPr>
            <a:r>
              <a:rPr lang="en-US" b="1" dirty="0"/>
              <a:t>Outputs required:</a:t>
            </a:r>
          </a:p>
          <a:p>
            <a:r>
              <a:rPr lang="en-US" dirty="0"/>
              <a:t>Certification Framework</a:t>
            </a:r>
          </a:p>
          <a:p>
            <a:pPr lvl="1"/>
            <a:r>
              <a:rPr lang="en-US" dirty="0"/>
              <a:t>Definition of acceptance criteria for assessment results and remediation implemented:</a:t>
            </a:r>
          </a:p>
          <a:p>
            <a:pPr lvl="2"/>
            <a:r>
              <a:rPr lang="en-US" dirty="0"/>
              <a:t>Findings / likelihood / impact / residual risks</a:t>
            </a:r>
          </a:p>
          <a:p>
            <a:pPr lvl="2"/>
            <a:r>
              <a:rPr lang="en-US" dirty="0"/>
              <a:t>Full / partial remediation with translation into remaining residual risks</a:t>
            </a:r>
          </a:p>
          <a:p>
            <a:pPr lvl="1"/>
            <a:r>
              <a:rPr lang="en-US" dirty="0"/>
              <a:t>Certification levels and suitability levels: differentiate according to data classification, region, industry, potential further criteria</a:t>
            </a:r>
          </a:p>
          <a:p>
            <a:pPr lvl="1"/>
            <a:r>
              <a:rPr lang="en-US" dirty="0"/>
              <a:t>Possible cycles of progressing from lower to higher level / more comprehensive certifications</a:t>
            </a:r>
          </a:p>
          <a:p>
            <a:pPr lvl="1"/>
            <a:r>
              <a:rPr lang="en-US" dirty="0"/>
              <a:t>With logic determining final (after remediation) breach likelihood, impact and residual risk exposure</a:t>
            </a:r>
          </a:p>
          <a:p>
            <a:pPr lvl="1"/>
            <a:r>
              <a:rPr lang="en-US" dirty="0"/>
              <a:t>With re-certification / certification renewal framework and process</a:t>
            </a:r>
          </a:p>
          <a:p>
            <a:pPr lvl="1"/>
            <a:endParaRPr lang="en-US" dirty="0"/>
          </a:p>
        </p:txBody>
      </p:sp>
      <p:sp>
        <p:nvSpPr>
          <p:cNvPr id="7" name="Slide Number Placeholder 6">
            <a:extLst>
              <a:ext uri="{FF2B5EF4-FFF2-40B4-BE49-F238E27FC236}">
                <a16:creationId xmlns:a16="http://schemas.microsoft.com/office/drawing/2014/main" id="{BC0379DF-639C-A045-83DE-14B4C54A5788}"/>
              </a:ext>
            </a:extLst>
          </p:cNvPr>
          <p:cNvSpPr>
            <a:spLocks noGrp="1"/>
          </p:cNvSpPr>
          <p:nvPr>
            <p:ph type="sldNum" sz="quarter" idx="12"/>
          </p:nvPr>
        </p:nvSpPr>
        <p:spPr/>
        <p:txBody>
          <a:bodyPr/>
          <a:lstStyle/>
          <a:p>
            <a:r>
              <a:rPr lang="en-US" dirty="0"/>
              <a:t>6</a:t>
            </a:r>
          </a:p>
        </p:txBody>
      </p:sp>
      <p:sp>
        <p:nvSpPr>
          <p:cNvPr id="4" name="TextBox 3">
            <a:extLst>
              <a:ext uri="{FF2B5EF4-FFF2-40B4-BE49-F238E27FC236}">
                <a16:creationId xmlns:a16="http://schemas.microsoft.com/office/drawing/2014/main" id="{4867EF1F-392E-CFA0-7A67-3980D39E4113}"/>
              </a:ext>
            </a:extLst>
          </p:cNvPr>
          <p:cNvSpPr txBox="1"/>
          <p:nvPr/>
        </p:nvSpPr>
        <p:spPr>
          <a:xfrm>
            <a:off x="7826928" y="282063"/>
            <a:ext cx="4251861" cy="369332"/>
          </a:xfrm>
          <a:prstGeom prst="rect">
            <a:avLst/>
          </a:prstGeom>
          <a:noFill/>
        </p:spPr>
        <p:txBody>
          <a:bodyPr wrap="square" rtlCol="0">
            <a:spAutoFit/>
          </a:bodyPr>
          <a:lstStyle/>
          <a:p>
            <a:r>
              <a:rPr lang="en-US" dirty="0">
                <a:solidFill>
                  <a:srgbClr val="FF0000"/>
                </a:solidFill>
              </a:rPr>
              <a:t>Recap / TO BE UPDATED INTO CHARTER</a:t>
            </a:r>
          </a:p>
        </p:txBody>
      </p:sp>
    </p:spTree>
    <p:extLst>
      <p:ext uri="{BB962C8B-B14F-4D97-AF65-F5344CB8AC3E}">
        <p14:creationId xmlns:p14="http://schemas.microsoft.com/office/powerpoint/2010/main" val="4156371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B671-691D-0542-A56F-FE9A1E518C88}"/>
              </a:ext>
            </a:extLst>
          </p:cNvPr>
          <p:cNvSpPr>
            <a:spLocks noGrp="1"/>
          </p:cNvSpPr>
          <p:nvPr>
            <p:ph type="title"/>
          </p:nvPr>
        </p:nvSpPr>
        <p:spPr/>
        <p:txBody>
          <a:bodyPr>
            <a:noAutofit/>
          </a:bodyPr>
          <a:lstStyle/>
          <a:p>
            <a:r>
              <a:rPr lang="en-US" dirty="0"/>
              <a:t>Objectives &amp; Key Results, Impact desired, Outcomes targeted, Outputs required</a:t>
            </a:r>
          </a:p>
        </p:txBody>
      </p:sp>
      <p:sp>
        <p:nvSpPr>
          <p:cNvPr id="3" name="Content Placeholder 2">
            <a:extLst>
              <a:ext uri="{FF2B5EF4-FFF2-40B4-BE49-F238E27FC236}">
                <a16:creationId xmlns:a16="http://schemas.microsoft.com/office/drawing/2014/main" id="{325854DD-A7A2-DD48-A789-701F412A1865}"/>
              </a:ext>
            </a:extLst>
          </p:cNvPr>
          <p:cNvSpPr>
            <a:spLocks noGrp="1"/>
          </p:cNvSpPr>
          <p:nvPr>
            <p:ph idx="1"/>
          </p:nvPr>
        </p:nvSpPr>
        <p:spPr>
          <a:xfrm>
            <a:off x="1451579" y="2015732"/>
            <a:ext cx="9603275" cy="4037750"/>
          </a:xfrm>
        </p:spPr>
        <p:txBody>
          <a:bodyPr>
            <a:normAutofit/>
          </a:bodyPr>
          <a:lstStyle/>
          <a:p>
            <a:pPr marL="0" indent="0">
              <a:buNone/>
            </a:pPr>
            <a:r>
              <a:rPr lang="en-US" b="1" dirty="0"/>
              <a:t>Outputs required:</a:t>
            </a:r>
          </a:p>
          <a:p>
            <a:r>
              <a:rPr lang="en-US" dirty="0"/>
              <a:t>Certification Framework (</a:t>
            </a:r>
            <a:r>
              <a:rPr lang="en-US" dirty="0" err="1"/>
              <a:t>ctd</a:t>
            </a:r>
            <a:r>
              <a:rPr lang="en-US" dirty="0"/>
              <a:t>.)</a:t>
            </a:r>
          </a:p>
          <a:p>
            <a:pPr lvl="1"/>
            <a:r>
              <a:rPr lang="en-US" dirty="0"/>
              <a:t>With acceptance and accreditation by major standardization bodies</a:t>
            </a:r>
          </a:p>
          <a:p>
            <a:pPr lvl="1"/>
            <a:r>
              <a:rPr lang="en-US" dirty="0"/>
              <a:t>With mapping to major auditing frameworks</a:t>
            </a:r>
          </a:p>
          <a:p>
            <a:pPr lvl="1"/>
            <a:r>
              <a:rPr lang="en-US" dirty="0"/>
              <a:t>Proposal: Position as a Premium Certificate which goes beyond existing certification schemes because it addresses specific regulatory requirements applicable to tightly regulated industries and applicable to restricted jurisdictions.</a:t>
            </a:r>
          </a:p>
          <a:p>
            <a:pPr lvl="1"/>
            <a:r>
              <a:rPr lang="en-US" dirty="0"/>
              <a:t>Proposal: Support several tiers, recognizing the varying assurance requirements, in particular also with respect to varying regulatory requirements applicable to Corporate Customers</a:t>
            </a:r>
          </a:p>
          <a:p>
            <a:pPr lvl="1"/>
            <a:endParaRPr lang="en-US" dirty="0"/>
          </a:p>
        </p:txBody>
      </p:sp>
      <p:sp>
        <p:nvSpPr>
          <p:cNvPr id="7" name="Slide Number Placeholder 6">
            <a:extLst>
              <a:ext uri="{FF2B5EF4-FFF2-40B4-BE49-F238E27FC236}">
                <a16:creationId xmlns:a16="http://schemas.microsoft.com/office/drawing/2014/main" id="{BC0379DF-639C-A045-83DE-14B4C54A5788}"/>
              </a:ext>
            </a:extLst>
          </p:cNvPr>
          <p:cNvSpPr>
            <a:spLocks noGrp="1"/>
          </p:cNvSpPr>
          <p:nvPr>
            <p:ph type="sldNum" sz="quarter" idx="12"/>
          </p:nvPr>
        </p:nvSpPr>
        <p:spPr/>
        <p:txBody>
          <a:bodyPr/>
          <a:lstStyle/>
          <a:p>
            <a:r>
              <a:rPr lang="en-US" dirty="0"/>
              <a:t>6</a:t>
            </a:r>
          </a:p>
        </p:txBody>
      </p:sp>
      <p:sp>
        <p:nvSpPr>
          <p:cNvPr id="4" name="TextBox 3">
            <a:extLst>
              <a:ext uri="{FF2B5EF4-FFF2-40B4-BE49-F238E27FC236}">
                <a16:creationId xmlns:a16="http://schemas.microsoft.com/office/drawing/2014/main" id="{2938F3C6-39C0-EAA4-0916-4842B5926882}"/>
              </a:ext>
            </a:extLst>
          </p:cNvPr>
          <p:cNvSpPr txBox="1"/>
          <p:nvPr/>
        </p:nvSpPr>
        <p:spPr>
          <a:xfrm>
            <a:off x="7826928" y="282063"/>
            <a:ext cx="4251861" cy="369332"/>
          </a:xfrm>
          <a:prstGeom prst="rect">
            <a:avLst/>
          </a:prstGeom>
          <a:noFill/>
        </p:spPr>
        <p:txBody>
          <a:bodyPr wrap="square" rtlCol="0">
            <a:spAutoFit/>
          </a:bodyPr>
          <a:lstStyle/>
          <a:p>
            <a:r>
              <a:rPr lang="en-US" dirty="0">
                <a:solidFill>
                  <a:srgbClr val="FF0000"/>
                </a:solidFill>
              </a:rPr>
              <a:t>Recap / TO BE UPDATED INTO CHARTER</a:t>
            </a:r>
          </a:p>
        </p:txBody>
      </p:sp>
    </p:spTree>
    <p:extLst>
      <p:ext uri="{BB962C8B-B14F-4D97-AF65-F5344CB8AC3E}">
        <p14:creationId xmlns:p14="http://schemas.microsoft.com/office/powerpoint/2010/main" val="529152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B671-691D-0542-A56F-FE9A1E518C88}"/>
              </a:ext>
            </a:extLst>
          </p:cNvPr>
          <p:cNvSpPr>
            <a:spLocks noGrp="1"/>
          </p:cNvSpPr>
          <p:nvPr>
            <p:ph type="title"/>
          </p:nvPr>
        </p:nvSpPr>
        <p:spPr/>
        <p:txBody>
          <a:bodyPr>
            <a:noAutofit/>
          </a:bodyPr>
          <a:lstStyle/>
          <a:p>
            <a:r>
              <a:rPr lang="en-US" dirty="0"/>
              <a:t>Objectives &amp; Key Results, Impact desired, Outcomes targeted, Outputs required</a:t>
            </a:r>
          </a:p>
        </p:txBody>
      </p:sp>
      <p:sp>
        <p:nvSpPr>
          <p:cNvPr id="3" name="Content Placeholder 2">
            <a:extLst>
              <a:ext uri="{FF2B5EF4-FFF2-40B4-BE49-F238E27FC236}">
                <a16:creationId xmlns:a16="http://schemas.microsoft.com/office/drawing/2014/main" id="{325854DD-A7A2-DD48-A789-701F412A1865}"/>
              </a:ext>
            </a:extLst>
          </p:cNvPr>
          <p:cNvSpPr>
            <a:spLocks noGrp="1"/>
          </p:cNvSpPr>
          <p:nvPr>
            <p:ph idx="1"/>
          </p:nvPr>
        </p:nvSpPr>
        <p:spPr/>
        <p:txBody>
          <a:bodyPr>
            <a:noAutofit/>
          </a:bodyPr>
          <a:lstStyle/>
          <a:p>
            <a:pPr marL="0" indent="0">
              <a:buNone/>
            </a:pPr>
            <a:r>
              <a:rPr lang="en-US" b="1" dirty="0"/>
              <a:t>Outputs required:</a:t>
            </a:r>
          </a:p>
          <a:p>
            <a:r>
              <a:rPr lang="en-US" dirty="0"/>
              <a:t>Subscription Model</a:t>
            </a:r>
          </a:p>
          <a:p>
            <a:pPr lvl="1"/>
            <a:r>
              <a:rPr lang="en-US" dirty="0"/>
              <a:t>Assessments are financed by subscriptions not auditing fees</a:t>
            </a:r>
          </a:p>
          <a:p>
            <a:pPr lvl="1"/>
            <a:r>
              <a:rPr lang="en-US" dirty="0"/>
              <a:t>Remediation consultancy is charged directly by consultancy company to the </a:t>
            </a:r>
            <a:r>
              <a:rPr lang="en-US" dirty="0" err="1"/>
              <a:t>XaaS</a:t>
            </a:r>
            <a:r>
              <a:rPr lang="en-US" dirty="0"/>
              <a:t> Provider</a:t>
            </a:r>
          </a:p>
          <a:p>
            <a:pPr lvl="1"/>
            <a:r>
              <a:rPr lang="en-US" dirty="0"/>
              <a:t>Subscribers buy a volume of assessments / certifications (</a:t>
            </a:r>
            <a:r>
              <a:rPr lang="en-US" dirty="0" err="1"/>
              <a:t>t.b.d.</a:t>
            </a:r>
            <a:r>
              <a:rPr lang="en-US" dirty="0"/>
              <a:t>, possibly multiple models meaningful to differentiate whether a subscriber wants only to buy the assessment but perform acceptance individually, or whether a subscriber wants only to deal with fully remediated and certified to be fully compliant </a:t>
            </a:r>
            <a:r>
              <a:rPr lang="en-US" dirty="0" err="1"/>
              <a:t>XaaS</a:t>
            </a:r>
            <a:r>
              <a:rPr lang="en-US" dirty="0"/>
              <a:t> Providers)</a:t>
            </a:r>
          </a:p>
          <a:p>
            <a:pPr lvl="1"/>
            <a:r>
              <a:rPr lang="en-US" dirty="0"/>
              <a:t>Single case purchase / special purpose / small volume purchases models to be determined</a:t>
            </a:r>
          </a:p>
        </p:txBody>
      </p:sp>
      <p:sp>
        <p:nvSpPr>
          <p:cNvPr id="7" name="Slide Number Placeholder 6">
            <a:extLst>
              <a:ext uri="{FF2B5EF4-FFF2-40B4-BE49-F238E27FC236}">
                <a16:creationId xmlns:a16="http://schemas.microsoft.com/office/drawing/2014/main" id="{BC0379DF-639C-A045-83DE-14B4C54A5788}"/>
              </a:ext>
            </a:extLst>
          </p:cNvPr>
          <p:cNvSpPr>
            <a:spLocks noGrp="1"/>
          </p:cNvSpPr>
          <p:nvPr>
            <p:ph type="sldNum" sz="quarter" idx="12"/>
          </p:nvPr>
        </p:nvSpPr>
        <p:spPr/>
        <p:txBody>
          <a:bodyPr/>
          <a:lstStyle/>
          <a:p>
            <a:r>
              <a:rPr lang="en-US" dirty="0"/>
              <a:t>6</a:t>
            </a:r>
          </a:p>
        </p:txBody>
      </p:sp>
      <p:sp>
        <p:nvSpPr>
          <p:cNvPr id="4" name="TextBox 3">
            <a:extLst>
              <a:ext uri="{FF2B5EF4-FFF2-40B4-BE49-F238E27FC236}">
                <a16:creationId xmlns:a16="http://schemas.microsoft.com/office/drawing/2014/main" id="{CE041B55-45D5-4F9C-09C8-10986B2A327D}"/>
              </a:ext>
            </a:extLst>
          </p:cNvPr>
          <p:cNvSpPr txBox="1"/>
          <p:nvPr/>
        </p:nvSpPr>
        <p:spPr>
          <a:xfrm>
            <a:off x="7826928" y="282063"/>
            <a:ext cx="4251861" cy="369332"/>
          </a:xfrm>
          <a:prstGeom prst="rect">
            <a:avLst/>
          </a:prstGeom>
          <a:noFill/>
        </p:spPr>
        <p:txBody>
          <a:bodyPr wrap="square" rtlCol="0">
            <a:spAutoFit/>
          </a:bodyPr>
          <a:lstStyle/>
          <a:p>
            <a:r>
              <a:rPr lang="en-US" dirty="0">
                <a:solidFill>
                  <a:srgbClr val="FF0000"/>
                </a:solidFill>
              </a:rPr>
              <a:t>Recap / TO BE UPDATED INTO CHARTER</a:t>
            </a:r>
          </a:p>
        </p:txBody>
      </p:sp>
    </p:spTree>
    <p:extLst>
      <p:ext uri="{BB962C8B-B14F-4D97-AF65-F5344CB8AC3E}">
        <p14:creationId xmlns:p14="http://schemas.microsoft.com/office/powerpoint/2010/main" val="3448143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0A071-7094-0444-9065-5F094A1A9D35}"/>
              </a:ext>
            </a:extLst>
          </p:cNvPr>
          <p:cNvSpPr>
            <a:spLocks noGrp="1"/>
          </p:cNvSpPr>
          <p:nvPr>
            <p:ph type="title"/>
          </p:nvPr>
        </p:nvSpPr>
        <p:spPr/>
        <p:txBody>
          <a:bodyPr/>
          <a:lstStyle/>
          <a:p>
            <a:r>
              <a:rPr lang="en-US" dirty="0"/>
              <a:t>Objectives &amp; Key Results, Impact desired, Outcomes targeted, Outputs required</a:t>
            </a:r>
          </a:p>
        </p:txBody>
      </p:sp>
      <p:sp>
        <p:nvSpPr>
          <p:cNvPr id="3" name="Content Placeholder 2">
            <a:extLst>
              <a:ext uri="{FF2B5EF4-FFF2-40B4-BE49-F238E27FC236}">
                <a16:creationId xmlns:a16="http://schemas.microsoft.com/office/drawing/2014/main" id="{811FB21D-DA95-A74B-8542-3978AEA2F522}"/>
              </a:ext>
            </a:extLst>
          </p:cNvPr>
          <p:cNvSpPr>
            <a:spLocks noGrp="1"/>
          </p:cNvSpPr>
          <p:nvPr>
            <p:ph idx="1"/>
          </p:nvPr>
        </p:nvSpPr>
        <p:spPr>
          <a:xfrm>
            <a:off x="1451578" y="2015732"/>
            <a:ext cx="10360121" cy="4037749"/>
          </a:xfrm>
        </p:spPr>
        <p:txBody>
          <a:bodyPr>
            <a:noAutofit/>
          </a:bodyPr>
          <a:lstStyle/>
          <a:p>
            <a:pPr marL="0" indent="0">
              <a:buNone/>
            </a:pPr>
            <a:r>
              <a:rPr lang="en-US" b="1" dirty="0"/>
              <a:t>“Regulatory Pull”:</a:t>
            </a:r>
          </a:p>
          <a:p>
            <a:r>
              <a:rPr lang="en-US" dirty="0"/>
              <a:t>Give authorities, regulators and government bodies a role to contribute (beyond information):</a:t>
            </a:r>
          </a:p>
          <a:p>
            <a:pPr lvl="1"/>
            <a:r>
              <a:rPr lang="en-US" dirty="0"/>
              <a:t>Foster engagement and acceptance of the Enterprise Authority To Operate certification.</a:t>
            </a:r>
          </a:p>
          <a:p>
            <a:pPr lvl="1"/>
            <a:r>
              <a:rPr lang="en-US" dirty="0"/>
              <a:t>Turn acceptance into effective demand / pull by authorities, regulators and government bodies which will be a strong motivator for service providers to engage for the Enterprise Authority To Operate certification.</a:t>
            </a:r>
          </a:p>
          <a:p>
            <a:pPr lvl="1"/>
            <a:r>
              <a:rPr lang="en-US" dirty="0"/>
              <a:t>Work with lead regulators such as FINMA, Swiss Parliament, BaFin, MAS, HKMA, etc.</a:t>
            </a:r>
          </a:p>
          <a:p>
            <a:pPr lvl="1"/>
            <a:r>
              <a:rPr lang="en-US" dirty="0"/>
              <a:t>Invite lead regulators to add controls / questions tailored by jurisdiction which are qualifying add-on certifications and can be triggered / chosen to address specific regulatory / customer demand.</a:t>
            </a:r>
          </a:p>
          <a:p>
            <a:endParaRPr lang="en-US" dirty="0"/>
          </a:p>
        </p:txBody>
      </p:sp>
      <p:sp>
        <p:nvSpPr>
          <p:cNvPr id="7" name="Slide Number Placeholder 6">
            <a:extLst>
              <a:ext uri="{FF2B5EF4-FFF2-40B4-BE49-F238E27FC236}">
                <a16:creationId xmlns:a16="http://schemas.microsoft.com/office/drawing/2014/main" id="{0119D0D2-C83D-3A4E-9E05-A6A45907183B}"/>
              </a:ext>
            </a:extLst>
          </p:cNvPr>
          <p:cNvSpPr>
            <a:spLocks noGrp="1"/>
          </p:cNvSpPr>
          <p:nvPr>
            <p:ph type="sldNum" sz="quarter" idx="12"/>
          </p:nvPr>
        </p:nvSpPr>
        <p:spPr/>
        <p:txBody>
          <a:bodyPr/>
          <a:lstStyle/>
          <a:p>
            <a:r>
              <a:rPr lang="en-US" dirty="0"/>
              <a:t>6</a:t>
            </a:r>
          </a:p>
        </p:txBody>
      </p:sp>
      <p:sp>
        <p:nvSpPr>
          <p:cNvPr id="8" name="TextBox 7">
            <a:extLst>
              <a:ext uri="{FF2B5EF4-FFF2-40B4-BE49-F238E27FC236}">
                <a16:creationId xmlns:a16="http://schemas.microsoft.com/office/drawing/2014/main" id="{0D7E1308-38FB-9A00-87C6-BA134E8B3685}"/>
              </a:ext>
            </a:extLst>
          </p:cNvPr>
          <p:cNvSpPr txBox="1"/>
          <p:nvPr/>
        </p:nvSpPr>
        <p:spPr>
          <a:xfrm>
            <a:off x="9336947" y="282063"/>
            <a:ext cx="2741842" cy="369332"/>
          </a:xfrm>
          <a:prstGeom prst="rect">
            <a:avLst/>
          </a:prstGeom>
          <a:noFill/>
        </p:spPr>
        <p:txBody>
          <a:bodyPr wrap="square" rtlCol="0">
            <a:spAutoFit/>
          </a:bodyPr>
          <a:lstStyle/>
          <a:p>
            <a:r>
              <a:rPr lang="en-US" dirty="0"/>
              <a:t>Recap of earlier sessions</a:t>
            </a:r>
          </a:p>
        </p:txBody>
      </p:sp>
    </p:spTree>
    <p:extLst>
      <p:ext uri="{BB962C8B-B14F-4D97-AF65-F5344CB8AC3E}">
        <p14:creationId xmlns:p14="http://schemas.microsoft.com/office/powerpoint/2010/main" val="3837416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8E04-E7FE-A44D-BA8E-706982A56FCD}"/>
              </a:ext>
            </a:extLst>
          </p:cNvPr>
          <p:cNvSpPr>
            <a:spLocks noGrp="1"/>
          </p:cNvSpPr>
          <p:nvPr>
            <p:ph type="title"/>
          </p:nvPr>
        </p:nvSpPr>
        <p:spPr/>
        <p:txBody>
          <a:bodyPr/>
          <a:lstStyle/>
          <a:p>
            <a:r>
              <a:rPr lang="en-GB" dirty="0"/>
              <a:t>Alignment with other Working Groups</a:t>
            </a:r>
            <a:endParaRPr lang="en-US" dirty="0"/>
          </a:p>
        </p:txBody>
      </p:sp>
      <p:sp>
        <p:nvSpPr>
          <p:cNvPr id="3" name="Content Placeholder 2">
            <a:extLst>
              <a:ext uri="{FF2B5EF4-FFF2-40B4-BE49-F238E27FC236}">
                <a16:creationId xmlns:a16="http://schemas.microsoft.com/office/drawing/2014/main" id="{F7AFA431-3674-F64D-9C6B-8382F5FB35C8}"/>
              </a:ext>
            </a:extLst>
          </p:cNvPr>
          <p:cNvSpPr>
            <a:spLocks noGrp="1"/>
          </p:cNvSpPr>
          <p:nvPr>
            <p:ph idx="1"/>
          </p:nvPr>
        </p:nvSpPr>
        <p:spPr>
          <a:xfrm>
            <a:off x="1451579" y="2015732"/>
            <a:ext cx="9603275" cy="4037749"/>
          </a:xfrm>
        </p:spPr>
        <p:txBody>
          <a:bodyPr>
            <a:normAutofit fontScale="92500" lnSpcReduction="10000"/>
          </a:bodyPr>
          <a:lstStyle/>
          <a:p>
            <a:pPr marL="0" indent="0">
              <a:buNone/>
            </a:pPr>
            <a:r>
              <a:rPr lang="en-US" dirty="0"/>
              <a:t>The Enterprise Authority To Operate Working Group will closely cooperate with other CSA Working Groups to leverage from / integrate into and coordinate with these:</a:t>
            </a:r>
          </a:p>
          <a:p>
            <a:r>
              <a:rPr lang="en-US" dirty="0"/>
              <a:t>CSA Cloud Control Matrix Working Group: implementation of CCM related controls across the 3 levels of assurance and transparency of STAR</a:t>
            </a:r>
          </a:p>
          <a:p>
            <a:r>
              <a:rPr lang="en-US" dirty="0"/>
              <a:t>CSA OCC Working Group: alignment regarding the STAR certification scheme </a:t>
            </a:r>
          </a:p>
          <a:p>
            <a:r>
              <a:rPr lang="en-US" dirty="0"/>
              <a:t>Charter of  Trust Working Group</a:t>
            </a:r>
          </a:p>
          <a:p>
            <a:r>
              <a:rPr lang="en-US" dirty="0"/>
              <a:t>CSA PLA Working Group: on the development of a scheme to certify organization against the requirements included in the PLA Code of Practice v3.1.</a:t>
            </a:r>
          </a:p>
          <a:p>
            <a:r>
              <a:rPr lang="en-US" dirty="0"/>
              <a:t>IoT Matrix: extension of the STAR program to IoT (i.e. implementation of a certification for Edge Computing and IoT devices)</a:t>
            </a:r>
          </a:p>
        </p:txBody>
      </p:sp>
      <p:sp>
        <p:nvSpPr>
          <p:cNvPr id="7" name="Slide Number Placeholder 6">
            <a:extLst>
              <a:ext uri="{FF2B5EF4-FFF2-40B4-BE49-F238E27FC236}">
                <a16:creationId xmlns:a16="http://schemas.microsoft.com/office/drawing/2014/main" id="{6BC92F5A-76B3-4943-B97E-61C8FEECDC1D}"/>
              </a:ext>
            </a:extLst>
          </p:cNvPr>
          <p:cNvSpPr>
            <a:spLocks noGrp="1"/>
          </p:cNvSpPr>
          <p:nvPr>
            <p:ph type="sldNum" sz="quarter" idx="12"/>
          </p:nvPr>
        </p:nvSpPr>
        <p:spPr/>
        <p:txBody>
          <a:bodyPr/>
          <a:lstStyle/>
          <a:p>
            <a:r>
              <a:rPr lang="en-US" dirty="0"/>
              <a:t>7</a:t>
            </a:r>
          </a:p>
        </p:txBody>
      </p:sp>
      <p:sp>
        <p:nvSpPr>
          <p:cNvPr id="8" name="TextBox 7">
            <a:extLst>
              <a:ext uri="{FF2B5EF4-FFF2-40B4-BE49-F238E27FC236}">
                <a16:creationId xmlns:a16="http://schemas.microsoft.com/office/drawing/2014/main" id="{D3F77DA5-7B6D-B142-1842-8B7A4977C9DA}"/>
              </a:ext>
            </a:extLst>
          </p:cNvPr>
          <p:cNvSpPr txBox="1"/>
          <p:nvPr/>
        </p:nvSpPr>
        <p:spPr>
          <a:xfrm>
            <a:off x="6551802" y="282063"/>
            <a:ext cx="5526987" cy="369332"/>
          </a:xfrm>
          <a:prstGeom prst="rect">
            <a:avLst/>
          </a:prstGeom>
          <a:noFill/>
        </p:spPr>
        <p:txBody>
          <a:bodyPr wrap="square" rtlCol="0">
            <a:spAutoFit/>
          </a:bodyPr>
          <a:lstStyle/>
          <a:p>
            <a:r>
              <a:rPr lang="en-US" dirty="0">
                <a:solidFill>
                  <a:srgbClr val="FF0000"/>
                </a:solidFill>
              </a:rPr>
              <a:t>TO BE CONFIRMED BY CLOUD SECURITY ALLIANCE</a:t>
            </a:r>
          </a:p>
        </p:txBody>
      </p:sp>
    </p:spTree>
    <p:extLst>
      <p:ext uri="{BB962C8B-B14F-4D97-AF65-F5344CB8AC3E}">
        <p14:creationId xmlns:p14="http://schemas.microsoft.com/office/powerpoint/2010/main" val="1682236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6B671-691D-0542-A56F-FE9A1E518C88}"/>
              </a:ext>
            </a:extLst>
          </p:cNvPr>
          <p:cNvSpPr>
            <a:spLocks noGrp="1"/>
          </p:cNvSpPr>
          <p:nvPr>
            <p:ph type="title"/>
          </p:nvPr>
        </p:nvSpPr>
        <p:spPr/>
        <p:txBody>
          <a:bodyPr>
            <a:noAutofit/>
          </a:bodyPr>
          <a:lstStyle/>
          <a:p>
            <a:r>
              <a:rPr lang="en-US" dirty="0"/>
              <a:t>Next Activities</a:t>
            </a:r>
          </a:p>
        </p:txBody>
      </p:sp>
      <p:sp>
        <p:nvSpPr>
          <p:cNvPr id="3" name="Content Placeholder 2">
            <a:extLst>
              <a:ext uri="{FF2B5EF4-FFF2-40B4-BE49-F238E27FC236}">
                <a16:creationId xmlns:a16="http://schemas.microsoft.com/office/drawing/2014/main" id="{325854DD-A7A2-DD48-A789-701F412A1865}"/>
              </a:ext>
            </a:extLst>
          </p:cNvPr>
          <p:cNvSpPr>
            <a:spLocks noGrp="1"/>
          </p:cNvSpPr>
          <p:nvPr>
            <p:ph idx="1"/>
          </p:nvPr>
        </p:nvSpPr>
        <p:spPr/>
        <p:txBody>
          <a:bodyPr>
            <a:noAutofit/>
          </a:bodyPr>
          <a:lstStyle/>
          <a:p>
            <a:pPr marL="0" indent="0">
              <a:buNone/>
            </a:pPr>
            <a:r>
              <a:rPr lang="en-US" b="1" dirty="0"/>
              <a:t>Upcoming Activities:</a:t>
            </a:r>
          </a:p>
          <a:p>
            <a:r>
              <a:rPr lang="en-US" dirty="0" err="1"/>
              <a:t>MoUs</a:t>
            </a:r>
            <a:r>
              <a:rPr lang="en-US" dirty="0"/>
              <a:t> for each Working Group member</a:t>
            </a:r>
          </a:p>
          <a:p>
            <a:r>
              <a:rPr lang="en-US" dirty="0"/>
              <a:t>Set up collaboration site</a:t>
            </a:r>
          </a:p>
          <a:p>
            <a:r>
              <a:rPr lang="en-US" dirty="0"/>
              <a:t>Merge controls prepared by participating companies</a:t>
            </a:r>
          </a:p>
          <a:p>
            <a:r>
              <a:rPr lang="en-US" dirty="0"/>
              <a:t>Develop Auditing Requirements and Guidance</a:t>
            </a:r>
          </a:p>
          <a:p>
            <a:r>
              <a:rPr lang="en-US" dirty="0"/>
              <a:t>Develop External Guidance</a:t>
            </a:r>
          </a:p>
          <a:p>
            <a:endParaRPr lang="en-US" dirty="0"/>
          </a:p>
        </p:txBody>
      </p:sp>
      <p:sp>
        <p:nvSpPr>
          <p:cNvPr id="7" name="Slide Number Placeholder 6">
            <a:extLst>
              <a:ext uri="{FF2B5EF4-FFF2-40B4-BE49-F238E27FC236}">
                <a16:creationId xmlns:a16="http://schemas.microsoft.com/office/drawing/2014/main" id="{BC0379DF-639C-A045-83DE-14B4C54A5788}"/>
              </a:ext>
            </a:extLst>
          </p:cNvPr>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111320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7886-EE33-4F40-BDD5-6EDF51582E15}"/>
              </a:ext>
            </a:extLst>
          </p:cNvPr>
          <p:cNvSpPr>
            <a:spLocks noGrp="1"/>
          </p:cNvSpPr>
          <p:nvPr>
            <p:ph type="title"/>
          </p:nvPr>
        </p:nvSpPr>
        <p:spPr/>
        <p:txBody>
          <a:bodyPr/>
          <a:lstStyle/>
          <a:p>
            <a:r>
              <a:rPr lang="en-GB" dirty="0"/>
              <a:t>Agenda</a:t>
            </a:r>
            <a:endParaRPr lang="en-US" dirty="0"/>
          </a:p>
        </p:txBody>
      </p:sp>
      <p:sp>
        <p:nvSpPr>
          <p:cNvPr id="3" name="Content Placeholder 2">
            <a:extLst>
              <a:ext uri="{FF2B5EF4-FFF2-40B4-BE49-F238E27FC236}">
                <a16:creationId xmlns:a16="http://schemas.microsoft.com/office/drawing/2014/main" id="{F2C2679F-A34C-6942-A1A2-98934AA64A9C}"/>
              </a:ext>
            </a:extLst>
          </p:cNvPr>
          <p:cNvSpPr>
            <a:spLocks noGrp="1"/>
          </p:cNvSpPr>
          <p:nvPr>
            <p:ph idx="1"/>
          </p:nvPr>
        </p:nvSpPr>
        <p:spPr>
          <a:xfrm>
            <a:off x="1451579" y="2015732"/>
            <a:ext cx="9603275" cy="4037749"/>
          </a:xfrm>
        </p:spPr>
        <p:txBody>
          <a:bodyPr>
            <a:normAutofit fontScale="92500" lnSpcReduction="10000"/>
          </a:bodyPr>
          <a:lstStyle/>
          <a:p>
            <a:pPr marL="457200" indent="-457200">
              <a:buFont typeface="+mj-lt"/>
              <a:buAutoNum type="arabicPeriod"/>
            </a:pPr>
            <a:r>
              <a:rPr lang="en-US" dirty="0"/>
              <a:t>Agenda, Introduction and Welcome</a:t>
            </a:r>
          </a:p>
          <a:p>
            <a:pPr marL="457200" indent="-457200">
              <a:buFont typeface="+mj-lt"/>
              <a:buAutoNum type="arabicPeriod"/>
            </a:pPr>
            <a:r>
              <a:rPr lang="en-US" dirty="0"/>
              <a:t>Decision of Cloud Security Alliance re Working Group Start</a:t>
            </a:r>
          </a:p>
          <a:p>
            <a:pPr marL="457200" indent="-457200">
              <a:buFont typeface="+mj-lt"/>
              <a:buAutoNum type="arabicPeriod"/>
            </a:pPr>
            <a:r>
              <a:rPr lang="en-US" dirty="0"/>
              <a:t>Mission Statement: Update</a:t>
            </a:r>
          </a:p>
          <a:p>
            <a:pPr marL="457200" indent="-457200">
              <a:buFont typeface="+mj-lt"/>
              <a:buAutoNum type="arabicPeriod"/>
            </a:pPr>
            <a:r>
              <a:rPr lang="en-US" dirty="0"/>
              <a:t>Status of Establishing the Working Group, Logistics for Working Group operation / cooperation</a:t>
            </a:r>
          </a:p>
          <a:p>
            <a:pPr marL="457200" indent="-457200">
              <a:buFont typeface="+mj-lt"/>
              <a:buAutoNum type="arabicPeriod"/>
            </a:pPr>
            <a:r>
              <a:rPr lang="en-US" dirty="0"/>
              <a:t>Recap of Progress of Working Group from Sessions in 2022</a:t>
            </a:r>
          </a:p>
          <a:p>
            <a:pPr marL="457200" indent="-457200">
              <a:buFont typeface="+mj-lt"/>
              <a:buAutoNum type="arabicPeriod"/>
            </a:pPr>
            <a:r>
              <a:rPr lang="en-US" dirty="0"/>
              <a:t>Continuation: Objectives &amp; Key Results, Impact and Outcomes desired, Outputs required</a:t>
            </a:r>
          </a:p>
          <a:p>
            <a:pPr marL="457200" indent="-457200">
              <a:buFont typeface="+mj-lt"/>
              <a:buAutoNum type="arabicPeriod"/>
            </a:pPr>
            <a:r>
              <a:rPr lang="en-US" dirty="0"/>
              <a:t>Alignment with other Working Groups</a:t>
            </a:r>
          </a:p>
          <a:p>
            <a:pPr marL="457200" indent="-457200">
              <a:buFont typeface="+mj-lt"/>
              <a:buAutoNum type="arabicPeriod"/>
            </a:pPr>
            <a:r>
              <a:rPr lang="en-US" dirty="0"/>
              <a:t>Next activities</a:t>
            </a:r>
          </a:p>
        </p:txBody>
      </p:sp>
      <p:sp>
        <p:nvSpPr>
          <p:cNvPr id="7" name="Slide Number Placeholder 6">
            <a:extLst>
              <a:ext uri="{FF2B5EF4-FFF2-40B4-BE49-F238E27FC236}">
                <a16:creationId xmlns:a16="http://schemas.microsoft.com/office/drawing/2014/main" id="{F2D79C3F-EC3F-6C4A-B2C8-86890C434839}"/>
              </a:ext>
            </a:extLst>
          </p:cNvPr>
          <p:cNvSpPr>
            <a:spLocks noGrp="1"/>
          </p:cNvSpPr>
          <p:nvPr>
            <p:ph type="sldNum" sz="quarter" idx="12"/>
          </p:nvPr>
        </p:nvSpPr>
        <p:spPr/>
        <p:txBody>
          <a:bodyPr/>
          <a:lstStyle/>
          <a:p>
            <a:r>
              <a:rPr lang="en-US" dirty="0"/>
              <a:t>1</a:t>
            </a:r>
          </a:p>
        </p:txBody>
      </p:sp>
    </p:spTree>
    <p:extLst>
      <p:ext uri="{BB962C8B-B14F-4D97-AF65-F5344CB8AC3E}">
        <p14:creationId xmlns:p14="http://schemas.microsoft.com/office/powerpoint/2010/main" val="4240983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7886-EE33-4F40-BDD5-6EDF51582E15}"/>
              </a:ext>
            </a:extLst>
          </p:cNvPr>
          <p:cNvSpPr>
            <a:spLocks noGrp="1"/>
          </p:cNvSpPr>
          <p:nvPr>
            <p:ph type="title"/>
          </p:nvPr>
        </p:nvSpPr>
        <p:spPr/>
        <p:txBody>
          <a:bodyPr/>
          <a:lstStyle/>
          <a:p>
            <a:r>
              <a:rPr lang="en-US" dirty="0"/>
              <a:t>Decision of Cloud Security Alliance re Working Group Start</a:t>
            </a:r>
          </a:p>
        </p:txBody>
      </p:sp>
      <p:sp>
        <p:nvSpPr>
          <p:cNvPr id="7" name="Slide Number Placeholder 6">
            <a:extLst>
              <a:ext uri="{FF2B5EF4-FFF2-40B4-BE49-F238E27FC236}">
                <a16:creationId xmlns:a16="http://schemas.microsoft.com/office/drawing/2014/main" id="{F2D79C3F-EC3F-6C4A-B2C8-86890C434839}"/>
              </a:ext>
            </a:extLst>
          </p:cNvPr>
          <p:cNvSpPr>
            <a:spLocks noGrp="1"/>
          </p:cNvSpPr>
          <p:nvPr>
            <p:ph type="sldNum" sz="quarter" idx="12"/>
          </p:nvPr>
        </p:nvSpPr>
        <p:spPr/>
        <p:txBody>
          <a:bodyPr/>
          <a:lstStyle/>
          <a:p>
            <a:r>
              <a:rPr lang="en-US" dirty="0"/>
              <a:t>2</a:t>
            </a:r>
          </a:p>
        </p:txBody>
      </p:sp>
      <p:sp>
        <p:nvSpPr>
          <p:cNvPr id="4" name="TextBox 3">
            <a:extLst>
              <a:ext uri="{FF2B5EF4-FFF2-40B4-BE49-F238E27FC236}">
                <a16:creationId xmlns:a16="http://schemas.microsoft.com/office/drawing/2014/main" id="{2A6CB7E2-C550-E020-2CCE-08616280DE5D}"/>
              </a:ext>
            </a:extLst>
          </p:cNvPr>
          <p:cNvSpPr txBox="1"/>
          <p:nvPr/>
        </p:nvSpPr>
        <p:spPr>
          <a:xfrm>
            <a:off x="7407479" y="282063"/>
            <a:ext cx="4671310" cy="369332"/>
          </a:xfrm>
          <a:prstGeom prst="rect">
            <a:avLst/>
          </a:prstGeom>
          <a:noFill/>
        </p:spPr>
        <p:txBody>
          <a:bodyPr wrap="square" rtlCol="0">
            <a:spAutoFit/>
          </a:bodyPr>
          <a:lstStyle/>
          <a:p>
            <a:r>
              <a:rPr lang="en-US" dirty="0">
                <a:solidFill>
                  <a:srgbClr val="FF0000"/>
                </a:solidFill>
              </a:rPr>
              <a:t>DECISION BY CLOUD SECURITY ALLIANCE</a:t>
            </a:r>
          </a:p>
        </p:txBody>
      </p:sp>
      <p:pic>
        <p:nvPicPr>
          <p:cNvPr id="9" name="Picture 8">
            <a:extLst>
              <a:ext uri="{FF2B5EF4-FFF2-40B4-BE49-F238E27FC236}">
                <a16:creationId xmlns:a16="http://schemas.microsoft.com/office/drawing/2014/main" id="{53B7843E-A5DE-1429-9C4D-1C29D9768DBC}"/>
              </a:ext>
            </a:extLst>
          </p:cNvPr>
          <p:cNvPicPr>
            <a:picLocks noChangeAspect="1"/>
          </p:cNvPicPr>
          <p:nvPr/>
        </p:nvPicPr>
        <p:blipFill>
          <a:blip r:embed="rId2">
            <a:alphaModFix/>
          </a:blip>
          <a:stretch>
            <a:fillRect/>
          </a:stretch>
        </p:blipFill>
        <p:spPr>
          <a:xfrm>
            <a:off x="0" y="2006878"/>
            <a:ext cx="12192000" cy="3622484"/>
          </a:xfrm>
          <a:prstGeom prst="rect">
            <a:avLst/>
          </a:prstGeom>
        </p:spPr>
      </p:pic>
    </p:spTree>
    <p:extLst>
      <p:ext uri="{BB962C8B-B14F-4D97-AF65-F5344CB8AC3E}">
        <p14:creationId xmlns:p14="http://schemas.microsoft.com/office/powerpoint/2010/main" val="31607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7886-EE33-4F40-BDD5-6EDF51582E15}"/>
              </a:ext>
            </a:extLst>
          </p:cNvPr>
          <p:cNvSpPr>
            <a:spLocks noGrp="1"/>
          </p:cNvSpPr>
          <p:nvPr>
            <p:ph type="title"/>
          </p:nvPr>
        </p:nvSpPr>
        <p:spPr/>
        <p:txBody>
          <a:bodyPr/>
          <a:lstStyle/>
          <a:p>
            <a:r>
              <a:rPr lang="en-GB" dirty="0"/>
              <a:t>Mission Statement Enterprise Authority To Operate Working Group</a:t>
            </a:r>
            <a:endParaRPr lang="en-US" dirty="0"/>
          </a:p>
        </p:txBody>
      </p:sp>
      <p:sp>
        <p:nvSpPr>
          <p:cNvPr id="3" name="Content Placeholder 2">
            <a:extLst>
              <a:ext uri="{FF2B5EF4-FFF2-40B4-BE49-F238E27FC236}">
                <a16:creationId xmlns:a16="http://schemas.microsoft.com/office/drawing/2014/main" id="{F2C2679F-A34C-6942-A1A2-98934AA64A9C}"/>
              </a:ext>
            </a:extLst>
          </p:cNvPr>
          <p:cNvSpPr>
            <a:spLocks noGrp="1"/>
          </p:cNvSpPr>
          <p:nvPr>
            <p:ph idx="1"/>
          </p:nvPr>
        </p:nvSpPr>
        <p:spPr>
          <a:xfrm>
            <a:off x="1451579" y="2015732"/>
            <a:ext cx="9603275" cy="4037749"/>
          </a:xfrm>
        </p:spPr>
        <p:txBody>
          <a:bodyPr>
            <a:noAutofit/>
          </a:bodyPr>
          <a:lstStyle/>
          <a:p>
            <a:pPr marL="0" indent="0">
              <a:buNone/>
            </a:pPr>
            <a:r>
              <a:rPr lang="en-US" dirty="0"/>
              <a:t>Develop, maintain, review, update, support and deploy:</a:t>
            </a:r>
          </a:p>
          <a:p>
            <a:r>
              <a:rPr lang="en-US" dirty="0"/>
              <a:t>a concentrated assessment and certification and attestation scheme</a:t>
            </a:r>
          </a:p>
          <a:p>
            <a:r>
              <a:rPr lang="en-US" dirty="0"/>
              <a:t>focusing on information security and privacy</a:t>
            </a:r>
          </a:p>
          <a:p>
            <a:r>
              <a:rPr lang="en-US" dirty="0"/>
              <a:t>for Anything as a Service (</a:t>
            </a:r>
            <a:r>
              <a:rPr lang="en-US" dirty="0" err="1"/>
              <a:t>XaaS</a:t>
            </a:r>
            <a:r>
              <a:rPr lang="en-US" dirty="0"/>
              <a:t>) products with underlying Cloud based infrastructure or platform</a:t>
            </a:r>
          </a:p>
          <a:p>
            <a:r>
              <a:rPr lang="en-US" dirty="0"/>
              <a:t>catering to small and mid-sized vendors / service providers</a:t>
            </a:r>
          </a:p>
          <a:p>
            <a:r>
              <a:rPr lang="en-US" dirty="0"/>
              <a:t>enabling such vendors to achieve a certification accepted by larger Corporate Clients, including such clients in tightly regulated industries such as Finance.</a:t>
            </a:r>
          </a:p>
        </p:txBody>
      </p:sp>
      <p:sp>
        <p:nvSpPr>
          <p:cNvPr id="7" name="Slide Number Placeholder 6">
            <a:extLst>
              <a:ext uri="{FF2B5EF4-FFF2-40B4-BE49-F238E27FC236}">
                <a16:creationId xmlns:a16="http://schemas.microsoft.com/office/drawing/2014/main" id="{F2D79C3F-EC3F-6C4A-B2C8-86890C434839}"/>
              </a:ext>
            </a:extLst>
          </p:cNvPr>
          <p:cNvSpPr>
            <a:spLocks noGrp="1"/>
          </p:cNvSpPr>
          <p:nvPr>
            <p:ph type="sldNum" sz="quarter" idx="12"/>
          </p:nvPr>
        </p:nvSpPr>
        <p:spPr/>
        <p:txBody>
          <a:bodyPr/>
          <a:lstStyle/>
          <a:p>
            <a:r>
              <a:rPr lang="en-US" dirty="0"/>
              <a:t>3</a:t>
            </a:r>
          </a:p>
        </p:txBody>
      </p:sp>
      <p:sp>
        <p:nvSpPr>
          <p:cNvPr id="4" name="TextBox 3">
            <a:extLst>
              <a:ext uri="{FF2B5EF4-FFF2-40B4-BE49-F238E27FC236}">
                <a16:creationId xmlns:a16="http://schemas.microsoft.com/office/drawing/2014/main" id="{2A6CB7E2-C550-E020-2CCE-08616280DE5D}"/>
              </a:ext>
            </a:extLst>
          </p:cNvPr>
          <p:cNvSpPr txBox="1"/>
          <p:nvPr/>
        </p:nvSpPr>
        <p:spPr>
          <a:xfrm>
            <a:off x="9336947" y="282063"/>
            <a:ext cx="2741842" cy="369332"/>
          </a:xfrm>
          <a:prstGeom prst="rect">
            <a:avLst/>
          </a:prstGeom>
          <a:noFill/>
        </p:spPr>
        <p:txBody>
          <a:bodyPr wrap="square" rtlCol="0">
            <a:spAutoFit/>
          </a:bodyPr>
          <a:lstStyle/>
          <a:p>
            <a:r>
              <a:rPr lang="en-US" dirty="0"/>
              <a:t>Recap of earlier sessions</a:t>
            </a:r>
          </a:p>
        </p:txBody>
      </p:sp>
    </p:spTree>
    <p:extLst>
      <p:ext uri="{BB962C8B-B14F-4D97-AF65-F5344CB8AC3E}">
        <p14:creationId xmlns:p14="http://schemas.microsoft.com/office/powerpoint/2010/main" val="2430433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7886-EE33-4F40-BDD5-6EDF51582E15}"/>
              </a:ext>
            </a:extLst>
          </p:cNvPr>
          <p:cNvSpPr>
            <a:spLocks noGrp="1"/>
          </p:cNvSpPr>
          <p:nvPr>
            <p:ph type="title"/>
          </p:nvPr>
        </p:nvSpPr>
        <p:spPr/>
        <p:txBody>
          <a:bodyPr/>
          <a:lstStyle/>
          <a:p>
            <a:r>
              <a:rPr lang="en-GB" dirty="0"/>
              <a:t>Mission Statement </a:t>
            </a:r>
            <a:r>
              <a:rPr lang="en-US" dirty="0"/>
              <a:t>Enterprise Authority To Operate Working Group</a:t>
            </a:r>
          </a:p>
        </p:txBody>
      </p:sp>
      <p:sp>
        <p:nvSpPr>
          <p:cNvPr id="3" name="Content Placeholder 2">
            <a:extLst>
              <a:ext uri="{FF2B5EF4-FFF2-40B4-BE49-F238E27FC236}">
                <a16:creationId xmlns:a16="http://schemas.microsoft.com/office/drawing/2014/main" id="{F2C2679F-A34C-6942-A1A2-98934AA64A9C}"/>
              </a:ext>
            </a:extLst>
          </p:cNvPr>
          <p:cNvSpPr>
            <a:spLocks noGrp="1"/>
          </p:cNvSpPr>
          <p:nvPr>
            <p:ph idx="1"/>
          </p:nvPr>
        </p:nvSpPr>
        <p:spPr>
          <a:xfrm>
            <a:off x="1451579" y="2015732"/>
            <a:ext cx="10016171" cy="4037749"/>
          </a:xfrm>
        </p:spPr>
        <p:txBody>
          <a:bodyPr>
            <a:noAutofit/>
          </a:bodyPr>
          <a:lstStyle/>
          <a:p>
            <a:pPr marL="0" indent="0">
              <a:buNone/>
            </a:pPr>
            <a:r>
              <a:rPr lang="en-US" dirty="0"/>
              <a:t>Define and set auditing requirements and minimum standards required to be achieved to pass the Enterprise Authority To Operate assessment and certification.</a:t>
            </a:r>
          </a:p>
          <a:p>
            <a:pPr marL="0" indent="0">
              <a:buNone/>
            </a:pPr>
            <a:r>
              <a:rPr lang="en-US" dirty="0"/>
              <a:t>Define and scope consultancy services to small and mid-sized vendors / service providers, to enable such vendors to derive and implement architectures and designs compliant with the information security and privacy certification schemes defined by the Enterprise Authority To Operate Working Group. </a:t>
            </a:r>
          </a:p>
          <a:p>
            <a:pPr marL="0" indent="0">
              <a:buNone/>
            </a:pPr>
            <a:r>
              <a:rPr lang="en-US" dirty="0"/>
              <a:t>Guide vendors to build their services adhering to Security by Design principles which lead to compliance </a:t>
            </a:r>
            <a:r>
              <a:rPr lang="en-US" dirty="0">
                <a:solidFill>
                  <a:srgbClr val="FF0000"/>
                </a:solidFill>
              </a:rPr>
              <a:t>with the Enterprise Authority To Operate requirements</a:t>
            </a:r>
            <a:r>
              <a:rPr lang="en-US" dirty="0"/>
              <a:t>, and with this, enable vendors to achieve assurance and certification </a:t>
            </a:r>
            <a:r>
              <a:rPr lang="en-US" dirty="0">
                <a:solidFill>
                  <a:srgbClr val="FF0000"/>
                </a:solidFill>
              </a:rPr>
              <a:t>according to the Enterprise Authority To Operate control requirements</a:t>
            </a:r>
            <a:r>
              <a:rPr lang="en-US" dirty="0"/>
              <a:t>.</a:t>
            </a:r>
          </a:p>
        </p:txBody>
      </p:sp>
      <p:sp>
        <p:nvSpPr>
          <p:cNvPr id="7" name="Slide Number Placeholder 6">
            <a:extLst>
              <a:ext uri="{FF2B5EF4-FFF2-40B4-BE49-F238E27FC236}">
                <a16:creationId xmlns:a16="http://schemas.microsoft.com/office/drawing/2014/main" id="{F2D79C3F-EC3F-6C4A-B2C8-86890C434839}"/>
              </a:ext>
            </a:extLst>
          </p:cNvPr>
          <p:cNvSpPr>
            <a:spLocks noGrp="1"/>
          </p:cNvSpPr>
          <p:nvPr>
            <p:ph type="sldNum" sz="quarter" idx="12"/>
          </p:nvPr>
        </p:nvSpPr>
        <p:spPr/>
        <p:txBody>
          <a:bodyPr/>
          <a:lstStyle/>
          <a:p>
            <a:r>
              <a:rPr lang="en-US" dirty="0"/>
              <a:t>3</a:t>
            </a:r>
          </a:p>
        </p:txBody>
      </p:sp>
      <p:sp>
        <p:nvSpPr>
          <p:cNvPr id="8" name="TextBox 7">
            <a:extLst>
              <a:ext uri="{FF2B5EF4-FFF2-40B4-BE49-F238E27FC236}">
                <a16:creationId xmlns:a16="http://schemas.microsoft.com/office/drawing/2014/main" id="{44D84BC3-8FD2-A324-8325-673A620642F7}"/>
              </a:ext>
            </a:extLst>
          </p:cNvPr>
          <p:cNvSpPr txBox="1"/>
          <p:nvPr/>
        </p:nvSpPr>
        <p:spPr>
          <a:xfrm>
            <a:off x="10872131" y="282063"/>
            <a:ext cx="1206657" cy="369332"/>
          </a:xfrm>
          <a:prstGeom prst="rect">
            <a:avLst/>
          </a:prstGeom>
          <a:noFill/>
        </p:spPr>
        <p:txBody>
          <a:bodyPr wrap="square" rtlCol="0">
            <a:spAutoFit/>
          </a:bodyPr>
          <a:lstStyle/>
          <a:p>
            <a:r>
              <a:rPr lang="en-US" dirty="0">
                <a:solidFill>
                  <a:srgbClr val="FF0000"/>
                </a:solidFill>
              </a:rPr>
              <a:t>UPDATED</a:t>
            </a:r>
          </a:p>
        </p:txBody>
      </p:sp>
    </p:spTree>
    <p:extLst>
      <p:ext uri="{BB962C8B-B14F-4D97-AF65-F5344CB8AC3E}">
        <p14:creationId xmlns:p14="http://schemas.microsoft.com/office/powerpoint/2010/main" val="301275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7886-EE33-4F40-BDD5-6EDF51582E15}"/>
              </a:ext>
            </a:extLst>
          </p:cNvPr>
          <p:cNvSpPr>
            <a:spLocks noGrp="1"/>
          </p:cNvSpPr>
          <p:nvPr>
            <p:ph type="title"/>
          </p:nvPr>
        </p:nvSpPr>
        <p:spPr/>
        <p:txBody>
          <a:bodyPr/>
          <a:lstStyle/>
          <a:p>
            <a:r>
              <a:rPr lang="en-GB" dirty="0"/>
              <a:t>Mission Statement </a:t>
            </a:r>
            <a:r>
              <a:rPr lang="en-US" dirty="0"/>
              <a:t>Enterprise Authority To Operate Working Group</a:t>
            </a:r>
          </a:p>
        </p:txBody>
      </p:sp>
      <p:sp>
        <p:nvSpPr>
          <p:cNvPr id="3" name="Content Placeholder 2">
            <a:extLst>
              <a:ext uri="{FF2B5EF4-FFF2-40B4-BE49-F238E27FC236}">
                <a16:creationId xmlns:a16="http://schemas.microsoft.com/office/drawing/2014/main" id="{F2C2679F-A34C-6942-A1A2-98934AA64A9C}"/>
              </a:ext>
            </a:extLst>
          </p:cNvPr>
          <p:cNvSpPr>
            <a:spLocks noGrp="1"/>
          </p:cNvSpPr>
          <p:nvPr>
            <p:ph idx="1"/>
          </p:nvPr>
        </p:nvSpPr>
        <p:spPr>
          <a:xfrm>
            <a:off x="1451579" y="2015732"/>
            <a:ext cx="10016171" cy="4037749"/>
          </a:xfrm>
        </p:spPr>
        <p:txBody>
          <a:bodyPr>
            <a:noAutofit/>
          </a:bodyPr>
          <a:lstStyle/>
          <a:p>
            <a:pPr marL="0" indent="0">
              <a:buNone/>
            </a:pPr>
            <a:r>
              <a:rPr lang="en-US" dirty="0"/>
              <a:t>All services and deliverables </a:t>
            </a:r>
            <a:r>
              <a:rPr lang="en-US" dirty="0">
                <a:solidFill>
                  <a:srgbClr val="FF0000"/>
                </a:solidFill>
              </a:rPr>
              <a:t>as defined by the Enterprise Authority To Operate Working Group will become part of the Cloud Security Alliance products and </a:t>
            </a:r>
            <a:r>
              <a:rPr lang="en-US" dirty="0"/>
              <a:t>can be delivered by the </a:t>
            </a:r>
            <a:r>
              <a:rPr lang="en-US" dirty="0">
                <a:solidFill>
                  <a:srgbClr val="FF0000"/>
                </a:solidFill>
              </a:rPr>
              <a:t>Cloud Security Alliance </a:t>
            </a:r>
            <a:r>
              <a:rPr lang="en-US" dirty="0"/>
              <a:t>itself or by licensed service partners explicitly nominated, empowered and agreed </a:t>
            </a:r>
            <a:r>
              <a:rPr lang="en-US" dirty="0">
                <a:solidFill>
                  <a:srgbClr val="FF0000"/>
                </a:solidFill>
              </a:rPr>
              <a:t>by the Cloud Security Alliance</a:t>
            </a:r>
            <a:r>
              <a:rPr lang="en-US" dirty="0"/>
              <a:t>.</a:t>
            </a:r>
          </a:p>
        </p:txBody>
      </p:sp>
      <p:sp>
        <p:nvSpPr>
          <p:cNvPr id="7" name="Slide Number Placeholder 6">
            <a:extLst>
              <a:ext uri="{FF2B5EF4-FFF2-40B4-BE49-F238E27FC236}">
                <a16:creationId xmlns:a16="http://schemas.microsoft.com/office/drawing/2014/main" id="{F2D79C3F-EC3F-6C4A-B2C8-86890C434839}"/>
              </a:ext>
            </a:extLst>
          </p:cNvPr>
          <p:cNvSpPr>
            <a:spLocks noGrp="1"/>
          </p:cNvSpPr>
          <p:nvPr>
            <p:ph type="sldNum" sz="quarter" idx="12"/>
          </p:nvPr>
        </p:nvSpPr>
        <p:spPr/>
        <p:txBody>
          <a:bodyPr/>
          <a:lstStyle/>
          <a:p>
            <a:r>
              <a:rPr lang="en-US" dirty="0"/>
              <a:t>3</a:t>
            </a:r>
          </a:p>
        </p:txBody>
      </p:sp>
      <p:sp>
        <p:nvSpPr>
          <p:cNvPr id="8" name="TextBox 7">
            <a:extLst>
              <a:ext uri="{FF2B5EF4-FFF2-40B4-BE49-F238E27FC236}">
                <a16:creationId xmlns:a16="http://schemas.microsoft.com/office/drawing/2014/main" id="{44D84BC3-8FD2-A324-8325-673A620642F7}"/>
              </a:ext>
            </a:extLst>
          </p:cNvPr>
          <p:cNvSpPr txBox="1"/>
          <p:nvPr/>
        </p:nvSpPr>
        <p:spPr>
          <a:xfrm>
            <a:off x="10872131" y="282063"/>
            <a:ext cx="1206657" cy="369332"/>
          </a:xfrm>
          <a:prstGeom prst="rect">
            <a:avLst/>
          </a:prstGeom>
          <a:noFill/>
        </p:spPr>
        <p:txBody>
          <a:bodyPr wrap="square" rtlCol="0">
            <a:spAutoFit/>
          </a:bodyPr>
          <a:lstStyle/>
          <a:p>
            <a:r>
              <a:rPr lang="en-US" dirty="0">
                <a:solidFill>
                  <a:srgbClr val="FF0000"/>
                </a:solidFill>
              </a:rPr>
              <a:t>UPDATED</a:t>
            </a:r>
          </a:p>
        </p:txBody>
      </p:sp>
    </p:spTree>
    <p:extLst>
      <p:ext uri="{BB962C8B-B14F-4D97-AF65-F5344CB8AC3E}">
        <p14:creationId xmlns:p14="http://schemas.microsoft.com/office/powerpoint/2010/main" val="183972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7886-EE33-4F40-BDD5-6EDF51582E15}"/>
              </a:ext>
            </a:extLst>
          </p:cNvPr>
          <p:cNvSpPr>
            <a:spLocks noGrp="1"/>
          </p:cNvSpPr>
          <p:nvPr>
            <p:ph type="title"/>
          </p:nvPr>
        </p:nvSpPr>
        <p:spPr/>
        <p:txBody>
          <a:bodyPr/>
          <a:lstStyle/>
          <a:p>
            <a:r>
              <a:rPr lang="en-US" dirty="0"/>
              <a:t>Status of Establishing the Working Group</a:t>
            </a:r>
          </a:p>
        </p:txBody>
      </p:sp>
      <p:sp>
        <p:nvSpPr>
          <p:cNvPr id="3" name="Content Placeholder 2">
            <a:extLst>
              <a:ext uri="{FF2B5EF4-FFF2-40B4-BE49-F238E27FC236}">
                <a16:creationId xmlns:a16="http://schemas.microsoft.com/office/drawing/2014/main" id="{F2C2679F-A34C-6942-A1A2-98934AA64A9C}"/>
              </a:ext>
            </a:extLst>
          </p:cNvPr>
          <p:cNvSpPr>
            <a:spLocks noGrp="1"/>
          </p:cNvSpPr>
          <p:nvPr>
            <p:ph idx="1"/>
          </p:nvPr>
        </p:nvSpPr>
        <p:spPr>
          <a:xfrm>
            <a:off x="1451579" y="2015732"/>
            <a:ext cx="9603275" cy="4267622"/>
          </a:xfrm>
        </p:spPr>
        <p:txBody>
          <a:bodyPr>
            <a:normAutofit fontScale="92500" lnSpcReduction="10000"/>
          </a:bodyPr>
          <a:lstStyle/>
          <a:p>
            <a:pPr marL="0" indent="0">
              <a:buNone/>
            </a:pPr>
            <a:r>
              <a:rPr lang="en-US" b="1" dirty="0"/>
              <a:t>Logistics:</a:t>
            </a:r>
          </a:p>
          <a:p>
            <a:r>
              <a:rPr lang="en-US" dirty="0">
                <a:solidFill>
                  <a:srgbClr val="FF0000"/>
                </a:solidFill>
              </a:rPr>
              <a:t>Charter: adapt to reflect name change to Enterprise Authority To Operate Working Group </a:t>
            </a:r>
            <a:r>
              <a:rPr lang="en-US" dirty="0"/>
              <a:t>and Mission Statement Updates, </a:t>
            </a:r>
            <a:r>
              <a:rPr lang="en-US" dirty="0">
                <a:solidFill>
                  <a:srgbClr val="FF0000"/>
                </a:solidFill>
              </a:rPr>
              <a:t>adapt to reflect objectives, key results, impact and outcomes, and outputs as set out in this deck, re-issue</a:t>
            </a:r>
            <a:r>
              <a:rPr lang="en-US" dirty="0"/>
              <a:t> with this session’s materials</a:t>
            </a:r>
          </a:p>
          <a:p>
            <a:r>
              <a:rPr lang="en-US" dirty="0">
                <a:solidFill>
                  <a:srgbClr val="FF0000"/>
                </a:solidFill>
              </a:rPr>
              <a:t>Name confirmed </a:t>
            </a:r>
            <a:r>
              <a:rPr lang="en-US" dirty="0"/>
              <a:t>by Cloud Security Alliance</a:t>
            </a:r>
          </a:p>
          <a:p>
            <a:r>
              <a:rPr lang="en-US" dirty="0"/>
              <a:t>Standard MoU for all participants: proposal by CSA </a:t>
            </a:r>
            <a:r>
              <a:rPr lang="en-US" dirty="0">
                <a:solidFill>
                  <a:srgbClr val="FF0000"/>
                </a:solidFill>
              </a:rPr>
              <a:t>sent, feedback pending (one received)</a:t>
            </a:r>
          </a:p>
          <a:p>
            <a:r>
              <a:rPr lang="en-US" dirty="0"/>
              <a:t>Official start and “incorporation” of the Working Group: </a:t>
            </a:r>
            <a:r>
              <a:rPr lang="en-US" dirty="0">
                <a:solidFill>
                  <a:srgbClr val="FF0000"/>
                </a:solidFill>
              </a:rPr>
              <a:t>confirmed</a:t>
            </a:r>
          </a:p>
          <a:p>
            <a:pPr lvl="1"/>
            <a:r>
              <a:rPr lang="en-US" dirty="0"/>
              <a:t>Working Group Chair, Co-Chair: </a:t>
            </a:r>
            <a:r>
              <a:rPr lang="en-US" dirty="0">
                <a:solidFill>
                  <a:srgbClr val="FF0000"/>
                </a:solidFill>
              </a:rPr>
              <a:t>Proposals</a:t>
            </a:r>
          </a:p>
          <a:p>
            <a:pPr lvl="1"/>
            <a:r>
              <a:rPr lang="en-US" dirty="0"/>
              <a:t>Analyst support: </a:t>
            </a:r>
            <a:r>
              <a:rPr lang="en-US" dirty="0">
                <a:solidFill>
                  <a:srgbClr val="FF0000"/>
                </a:solidFill>
              </a:rPr>
              <a:t>DIY</a:t>
            </a:r>
          </a:p>
          <a:p>
            <a:pPr lvl="1"/>
            <a:r>
              <a:rPr lang="en-US" dirty="0"/>
              <a:t>Meeting schedule, duration and frequency: </a:t>
            </a:r>
            <a:r>
              <a:rPr lang="en-US" dirty="0">
                <a:solidFill>
                  <a:srgbClr val="FF0000"/>
                </a:solidFill>
              </a:rPr>
              <a:t>scheduled, expand to 1h sessions</a:t>
            </a:r>
          </a:p>
          <a:p>
            <a:pPr lvl="1"/>
            <a:r>
              <a:rPr lang="en-US" dirty="0"/>
              <a:t>Minutes, notes and materials: collaborative approach</a:t>
            </a:r>
          </a:p>
        </p:txBody>
      </p:sp>
      <p:sp>
        <p:nvSpPr>
          <p:cNvPr id="7" name="Slide Number Placeholder 6">
            <a:extLst>
              <a:ext uri="{FF2B5EF4-FFF2-40B4-BE49-F238E27FC236}">
                <a16:creationId xmlns:a16="http://schemas.microsoft.com/office/drawing/2014/main" id="{F2D79C3F-EC3F-6C4A-B2C8-86890C434839}"/>
              </a:ext>
            </a:extLst>
          </p:cNvPr>
          <p:cNvSpPr>
            <a:spLocks noGrp="1"/>
          </p:cNvSpPr>
          <p:nvPr>
            <p:ph type="sldNum" sz="quarter" idx="12"/>
          </p:nvPr>
        </p:nvSpPr>
        <p:spPr/>
        <p:txBody>
          <a:bodyPr/>
          <a:lstStyle/>
          <a:p>
            <a:r>
              <a:rPr lang="en-US" dirty="0"/>
              <a:t>4</a:t>
            </a:r>
          </a:p>
        </p:txBody>
      </p:sp>
      <p:sp>
        <p:nvSpPr>
          <p:cNvPr id="4" name="TextBox 3">
            <a:extLst>
              <a:ext uri="{FF2B5EF4-FFF2-40B4-BE49-F238E27FC236}">
                <a16:creationId xmlns:a16="http://schemas.microsoft.com/office/drawing/2014/main" id="{52FCE7F1-5D62-145A-8978-D909D5E0DAC5}"/>
              </a:ext>
            </a:extLst>
          </p:cNvPr>
          <p:cNvSpPr txBox="1"/>
          <p:nvPr/>
        </p:nvSpPr>
        <p:spPr>
          <a:xfrm>
            <a:off x="10872131" y="282063"/>
            <a:ext cx="1206657" cy="369332"/>
          </a:xfrm>
          <a:prstGeom prst="rect">
            <a:avLst/>
          </a:prstGeom>
          <a:noFill/>
        </p:spPr>
        <p:txBody>
          <a:bodyPr wrap="square" rtlCol="0">
            <a:spAutoFit/>
          </a:bodyPr>
          <a:lstStyle/>
          <a:p>
            <a:r>
              <a:rPr lang="en-US" dirty="0">
                <a:solidFill>
                  <a:srgbClr val="FF0000"/>
                </a:solidFill>
              </a:rPr>
              <a:t>UPDATED</a:t>
            </a:r>
          </a:p>
        </p:txBody>
      </p:sp>
    </p:spTree>
    <p:extLst>
      <p:ext uri="{BB962C8B-B14F-4D97-AF65-F5344CB8AC3E}">
        <p14:creationId xmlns:p14="http://schemas.microsoft.com/office/powerpoint/2010/main" val="213083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7886-EE33-4F40-BDD5-6EDF51582E15}"/>
              </a:ext>
            </a:extLst>
          </p:cNvPr>
          <p:cNvSpPr>
            <a:spLocks noGrp="1"/>
          </p:cNvSpPr>
          <p:nvPr>
            <p:ph type="title"/>
          </p:nvPr>
        </p:nvSpPr>
        <p:spPr/>
        <p:txBody>
          <a:bodyPr/>
          <a:lstStyle/>
          <a:p>
            <a:r>
              <a:rPr lang="en-US" dirty="0"/>
              <a:t>Status of Establishing the Working Group</a:t>
            </a:r>
          </a:p>
        </p:txBody>
      </p:sp>
      <p:sp>
        <p:nvSpPr>
          <p:cNvPr id="3" name="Content Placeholder 2">
            <a:extLst>
              <a:ext uri="{FF2B5EF4-FFF2-40B4-BE49-F238E27FC236}">
                <a16:creationId xmlns:a16="http://schemas.microsoft.com/office/drawing/2014/main" id="{F2C2679F-A34C-6942-A1A2-98934AA64A9C}"/>
              </a:ext>
            </a:extLst>
          </p:cNvPr>
          <p:cNvSpPr>
            <a:spLocks noGrp="1"/>
          </p:cNvSpPr>
          <p:nvPr>
            <p:ph idx="1"/>
          </p:nvPr>
        </p:nvSpPr>
        <p:spPr/>
        <p:txBody>
          <a:bodyPr>
            <a:noAutofit/>
          </a:bodyPr>
          <a:lstStyle/>
          <a:p>
            <a:pPr marL="0" indent="0">
              <a:buNone/>
            </a:pPr>
            <a:r>
              <a:rPr lang="en-US" b="1" dirty="0"/>
              <a:t>Logistics (</a:t>
            </a:r>
            <a:r>
              <a:rPr lang="en-US" b="1" dirty="0" err="1"/>
              <a:t>ctd</a:t>
            </a:r>
            <a:r>
              <a:rPr lang="en-US" b="1" dirty="0"/>
              <a:t>.):</a:t>
            </a:r>
          </a:p>
          <a:p>
            <a:r>
              <a:rPr lang="en-US" dirty="0"/>
              <a:t>Collaboration site for the Working Group: </a:t>
            </a:r>
            <a:r>
              <a:rPr lang="en-US" dirty="0">
                <a:solidFill>
                  <a:srgbClr val="FF0000"/>
                </a:solidFill>
              </a:rPr>
              <a:t>proposal:  Teams (not Google Docs)</a:t>
            </a:r>
          </a:p>
          <a:p>
            <a:r>
              <a:rPr lang="en-US" dirty="0"/>
              <a:t>Structure of the Working Group:</a:t>
            </a:r>
          </a:p>
          <a:p>
            <a:pPr lvl="1"/>
            <a:r>
              <a:rPr lang="en-US" dirty="0"/>
              <a:t>Sub-divisions: proposal: </a:t>
            </a:r>
            <a:r>
              <a:rPr lang="en-US" dirty="0">
                <a:solidFill>
                  <a:srgbClr val="FF0000"/>
                </a:solidFill>
              </a:rPr>
              <a:t>none for now, may become relevant with several sub-streams</a:t>
            </a:r>
          </a:p>
          <a:p>
            <a:pPr lvl="1"/>
            <a:r>
              <a:rPr lang="en-US" dirty="0"/>
              <a:t>Executive Committee: </a:t>
            </a:r>
            <a:r>
              <a:rPr lang="en-US" dirty="0">
                <a:solidFill>
                  <a:srgbClr val="FF0000"/>
                </a:solidFill>
              </a:rPr>
              <a:t>proposal: not needed now, may become relevant when larger</a:t>
            </a:r>
          </a:p>
          <a:p>
            <a:pPr lvl="1"/>
            <a:r>
              <a:rPr lang="en-US" dirty="0"/>
              <a:t>Representation in other Working Groups and Associations: </a:t>
            </a:r>
            <a:r>
              <a:rPr lang="en-US" dirty="0" err="1">
                <a:solidFill>
                  <a:srgbClr val="FF0000"/>
                </a:solidFill>
              </a:rPr>
              <a:t>tbd</a:t>
            </a:r>
            <a:r>
              <a:rPr lang="en-US" dirty="0">
                <a:solidFill>
                  <a:srgbClr val="FF0000"/>
                </a:solidFill>
              </a:rPr>
              <a:t> by Cloud Security Alliance</a:t>
            </a:r>
          </a:p>
          <a:p>
            <a:r>
              <a:rPr lang="en-US" dirty="0"/>
              <a:t>Integration of Working Group into CSA Research Framework and other Working Groups</a:t>
            </a:r>
          </a:p>
          <a:p>
            <a:r>
              <a:rPr lang="en-US" dirty="0"/>
              <a:t>Official announcement of Working Group, participation in CSA channels and events</a:t>
            </a:r>
          </a:p>
          <a:p>
            <a:r>
              <a:rPr lang="en-US" dirty="0"/>
              <a:t>Communication from the Working Group: materials to publish, channels, in person events</a:t>
            </a:r>
          </a:p>
          <a:p>
            <a:pPr marL="0" indent="0">
              <a:buNone/>
            </a:pPr>
            <a:endParaRPr lang="en-US" dirty="0"/>
          </a:p>
        </p:txBody>
      </p:sp>
      <p:sp>
        <p:nvSpPr>
          <p:cNvPr id="7" name="Slide Number Placeholder 6">
            <a:extLst>
              <a:ext uri="{FF2B5EF4-FFF2-40B4-BE49-F238E27FC236}">
                <a16:creationId xmlns:a16="http://schemas.microsoft.com/office/drawing/2014/main" id="{F2D79C3F-EC3F-6C4A-B2C8-86890C434839}"/>
              </a:ext>
            </a:extLst>
          </p:cNvPr>
          <p:cNvSpPr>
            <a:spLocks noGrp="1"/>
          </p:cNvSpPr>
          <p:nvPr>
            <p:ph type="sldNum" sz="quarter" idx="12"/>
          </p:nvPr>
        </p:nvSpPr>
        <p:spPr/>
        <p:txBody>
          <a:bodyPr/>
          <a:lstStyle/>
          <a:p>
            <a:r>
              <a:rPr lang="en-US" dirty="0"/>
              <a:t>4</a:t>
            </a:r>
          </a:p>
        </p:txBody>
      </p:sp>
      <p:sp>
        <p:nvSpPr>
          <p:cNvPr id="4" name="TextBox 3">
            <a:extLst>
              <a:ext uri="{FF2B5EF4-FFF2-40B4-BE49-F238E27FC236}">
                <a16:creationId xmlns:a16="http://schemas.microsoft.com/office/drawing/2014/main" id="{600FF1AC-1C68-FE94-665F-C14BFF141A39}"/>
              </a:ext>
            </a:extLst>
          </p:cNvPr>
          <p:cNvSpPr txBox="1"/>
          <p:nvPr/>
        </p:nvSpPr>
        <p:spPr>
          <a:xfrm>
            <a:off x="10872131" y="282063"/>
            <a:ext cx="1206657" cy="369332"/>
          </a:xfrm>
          <a:prstGeom prst="rect">
            <a:avLst/>
          </a:prstGeom>
          <a:noFill/>
        </p:spPr>
        <p:txBody>
          <a:bodyPr wrap="square" rtlCol="0">
            <a:spAutoFit/>
          </a:bodyPr>
          <a:lstStyle/>
          <a:p>
            <a:r>
              <a:rPr lang="en-US" dirty="0">
                <a:solidFill>
                  <a:srgbClr val="FF0000"/>
                </a:solidFill>
              </a:rPr>
              <a:t>UPDATED</a:t>
            </a:r>
          </a:p>
        </p:txBody>
      </p:sp>
    </p:spTree>
    <p:extLst>
      <p:ext uri="{BB962C8B-B14F-4D97-AF65-F5344CB8AC3E}">
        <p14:creationId xmlns:p14="http://schemas.microsoft.com/office/powerpoint/2010/main" val="1064795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D7886-EE33-4F40-BDD5-6EDF51582E15}"/>
              </a:ext>
            </a:extLst>
          </p:cNvPr>
          <p:cNvSpPr>
            <a:spLocks noGrp="1"/>
          </p:cNvSpPr>
          <p:nvPr>
            <p:ph type="title"/>
          </p:nvPr>
        </p:nvSpPr>
        <p:spPr/>
        <p:txBody>
          <a:bodyPr/>
          <a:lstStyle/>
          <a:p>
            <a:r>
              <a:rPr lang="en-US" dirty="0"/>
              <a:t>Recap of Progress of Working Group</a:t>
            </a:r>
          </a:p>
        </p:txBody>
      </p:sp>
      <p:sp>
        <p:nvSpPr>
          <p:cNvPr id="3" name="Content Placeholder 2">
            <a:extLst>
              <a:ext uri="{FF2B5EF4-FFF2-40B4-BE49-F238E27FC236}">
                <a16:creationId xmlns:a16="http://schemas.microsoft.com/office/drawing/2014/main" id="{F2C2679F-A34C-6942-A1A2-98934AA64A9C}"/>
              </a:ext>
            </a:extLst>
          </p:cNvPr>
          <p:cNvSpPr>
            <a:spLocks noGrp="1"/>
          </p:cNvSpPr>
          <p:nvPr>
            <p:ph idx="1"/>
          </p:nvPr>
        </p:nvSpPr>
        <p:spPr/>
        <p:txBody>
          <a:bodyPr>
            <a:noAutofit/>
          </a:bodyPr>
          <a:lstStyle/>
          <a:p>
            <a:pPr marL="0" indent="0">
              <a:buNone/>
            </a:pPr>
            <a:r>
              <a:rPr lang="en-US" b="1" dirty="0"/>
              <a:t>From Sessions in 2022:</a:t>
            </a:r>
          </a:p>
          <a:p>
            <a:r>
              <a:rPr lang="en-US" dirty="0"/>
              <a:t>Charter drafted, reviewed and submitted to CSA Management</a:t>
            </a:r>
          </a:p>
          <a:p>
            <a:r>
              <a:rPr lang="en-US" dirty="0"/>
              <a:t>Controls and questions: 1</a:t>
            </a:r>
            <a:r>
              <a:rPr lang="en-US" baseline="30000" dirty="0"/>
              <a:t>st</a:t>
            </a:r>
            <a:r>
              <a:rPr lang="en-US" dirty="0"/>
              <a:t> version specified for all control domains</a:t>
            </a:r>
          </a:p>
          <a:p>
            <a:r>
              <a:rPr lang="en-US" dirty="0"/>
              <a:t>Review of ECUC Principles and detailed requirements</a:t>
            </a:r>
          </a:p>
          <a:p>
            <a:r>
              <a:rPr lang="en-US" dirty="0"/>
              <a:t>Initiated conversation with Charter of Trust Group for alignment of activities</a:t>
            </a:r>
          </a:p>
        </p:txBody>
      </p:sp>
      <p:sp>
        <p:nvSpPr>
          <p:cNvPr id="7" name="Slide Number Placeholder 6">
            <a:extLst>
              <a:ext uri="{FF2B5EF4-FFF2-40B4-BE49-F238E27FC236}">
                <a16:creationId xmlns:a16="http://schemas.microsoft.com/office/drawing/2014/main" id="{F2D79C3F-EC3F-6C4A-B2C8-86890C434839}"/>
              </a:ext>
            </a:extLst>
          </p:cNvPr>
          <p:cNvSpPr>
            <a:spLocks noGrp="1"/>
          </p:cNvSpPr>
          <p:nvPr>
            <p:ph type="sldNum" sz="quarter" idx="12"/>
          </p:nvPr>
        </p:nvSpPr>
        <p:spPr/>
        <p:txBody>
          <a:bodyPr/>
          <a:lstStyle/>
          <a:p>
            <a:r>
              <a:rPr lang="en-US" dirty="0"/>
              <a:t>5</a:t>
            </a:r>
          </a:p>
        </p:txBody>
      </p:sp>
      <p:sp>
        <p:nvSpPr>
          <p:cNvPr id="4" name="TextBox 3">
            <a:extLst>
              <a:ext uri="{FF2B5EF4-FFF2-40B4-BE49-F238E27FC236}">
                <a16:creationId xmlns:a16="http://schemas.microsoft.com/office/drawing/2014/main" id="{7728368D-A322-85FC-76F9-E0CCCF758991}"/>
              </a:ext>
            </a:extLst>
          </p:cNvPr>
          <p:cNvSpPr txBox="1"/>
          <p:nvPr/>
        </p:nvSpPr>
        <p:spPr>
          <a:xfrm>
            <a:off x="9336947" y="282063"/>
            <a:ext cx="2741842" cy="369332"/>
          </a:xfrm>
          <a:prstGeom prst="rect">
            <a:avLst/>
          </a:prstGeom>
          <a:noFill/>
        </p:spPr>
        <p:txBody>
          <a:bodyPr wrap="square" rtlCol="0">
            <a:spAutoFit/>
          </a:bodyPr>
          <a:lstStyle/>
          <a:p>
            <a:r>
              <a:rPr lang="en-US" dirty="0"/>
              <a:t>Recap of earlier sessions</a:t>
            </a:r>
          </a:p>
        </p:txBody>
      </p:sp>
    </p:spTree>
    <p:extLst>
      <p:ext uri="{BB962C8B-B14F-4D97-AF65-F5344CB8AC3E}">
        <p14:creationId xmlns:p14="http://schemas.microsoft.com/office/powerpoint/2010/main" val="253505031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1231BF2770C447B4E80D3CFE0F8899" ma:contentTypeVersion="5" ma:contentTypeDescription="Create a new document." ma:contentTypeScope="" ma:versionID="7ebba735a25af62983b2bea44e8788de">
  <xsd:schema xmlns:xsd="http://www.w3.org/2001/XMLSchema" xmlns:xs="http://www.w3.org/2001/XMLSchema" xmlns:p="http://schemas.microsoft.com/office/2006/metadata/properties" xmlns:ns3="55169cf7-c5f3-4dc3-8100-c5bcd8402773" targetNamespace="http://schemas.microsoft.com/office/2006/metadata/properties" ma:root="true" ma:fieldsID="15416c46d9862871612331d6baeb1f60" ns3:_="">
    <xsd:import namespace="55169cf7-c5f3-4dc3-8100-c5bcd840277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169cf7-c5f3-4dc3-8100-c5bcd84027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5169cf7-c5f3-4dc3-8100-c5bcd8402773" xsi:nil="true"/>
  </documentManagement>
</p:properties>
</file>

<file path=customXml/itemProps1.xml><?xml version="1.0" encoding="utf-8"?>
<ds:datastoreItem xmlns:ds="http://schemas.openxmlformats.org/officeDocument/2006/customXml" ds:itemID="{B366DA5E-ACA2-4A2A-B22E-9412447C01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169cf7-c5f3-4dc3-8100-c5bcd84027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16266D-495C-49DF-BCE5-8AF2C1E37637}">
  <ds:schemaRefs>
    <ds:schemaRef ds:uri="http://schemas.microsoft.com/sharepoint/v3/contenttype/forms"/>
  </ds:schemaRefs>
</ds:datastoreItem>
</file>

<file path=customXml/itemProps3.xml><?xml version="1.0" encoding="utf-8"?>
<ds:datastoreItem xmlns:ds="http://schemas.openxmlformats.org/officeDocument/2006/customXml" ds:itemID="{1AC0448C-AE12-4FAD-991B-B7B498C90F18}">
  <ds:schemaRefs>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55169cf7-c5f3-4dc3-8100-c5bcd8402773"/>
    <ds:schemaRef ds:uri="http://purl.org/dc/elements/1.1/"/>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Gallery</Template>
  <TotalTime>0</TotalTime>
  <Words>1703</Words>
  <Application>Microsoft Office PowerPoint</Application>
  <PresentationFormat>Widescreen</PresentationFormat>
  <Paragraphs>170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Gill Sans MT</vt:lpstr>
      <vt:lpstr>Gallery</vt:lpstr>
      <vt:lpstr>Enterprise Authority To Operate Assessment and Certification Service For XaaS Providers catering to Highly Regulated Industries</vt:lpstr>
      <vt:lpstr>Agenda</vt:lpstr>
      <vt:lpstr>Decision of Cloud Security Alliance re Working Group Start</vt:lpstr>
      <vt:lpstr>Mission Statement Enterprise Authority To Operate Working Group</vt:lpstr>
      <vt:lpstr>Mission Statement Enterprise Authority To Operate Working Group</vt:lpstr>
      <vt:lpstr>Mission Statement Enterprise Authority To Operate Working Group</vt:lpstr>
      <vt:lpstr>Status of Establishing the Working Group</vt:lpstr>
      <vt:lpstr>Status of Establishing the Working Group</vt:lpstr>
      <vt:lpstr>Recap of Progress of Working Group</vt:lpstr>
      <vt:lpstr>Objectives &amp; Key Results, Impact desired, Outcomes targeted, Outputs required</vt:lpstr>
      <vt:lpstr>Objectives &amp; Key Results, Impact desired, Outcomes targeted, Outputs required</vt:lpstr>
      <vt:lpstr>Objectives &amp; Key Results, Impact desired, Outcomes targeted, Outputs required</vt:lpstr>
      <vt:lpstr>Objectives &amp; Key Results, Impact desired, Outcomes targeted, Outputs required</vt:lpstr>
      <vt:lpstr>Objectives &amp; Key Results, Impact desired, Outcomes targeted, Outputs required</vt:lpstr>
      <vt:lpstr>Objectives &amp; Key Results, Impact desired, Outcomes targeted, Outputs required</vt:lpstr>
      <vt:lpstr>Objectives &amp; Key Results, Impact desired, Outcomes targeted, Outputs required</vt:lpstr>
      <vt:lpstr>Objectives &amp; Key Results, Impact desired, Outcomes targeted, Outputs required</vt:lpstr>
      <vt:lpstr>Alignment with other Working Groups</vt:lpstr>
      <vt:lpstr>Next Activities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CSA STAR Lite</dc:title>
  <dc:creator>Rolf A. Becker</dc:creator>
  <cp:lastModifiedBy>Becker, Rolf</cp:lastModifiedBy>
  <cp:revision>48</cp:revision>
  <dcterms:created xsi:type="dcterms:W3CDTF">2020-08-04T19:55:33Z</dcterms:created>
  <dcterms:modified xsi:type="dcterms:W3CDTF">2023-04-24T17:00:48Z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0x010100F11231BF2770C447B4E80D3CFE0F8899</vt:lpwstr>
  </property>
</Properties>
</file>