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Montserrat"/>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Josh Buk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5-06T16:18:51.104">
    <p:pos x="6000" y="0"/>
    <p:text>@jyeoh@cloudsecurityalliance.org Please ensure this slide is ready by end of day Monday for you to present on the kickoff call!
_Assigned to John Yeoh_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5-10T17:06:50.342">
    <p:pos x="4643" y="1064"/>
    <p:text>@fguanco@cloudsecurityalliance.org Need to fix the titling scheme per your earlier comment
_Assigned to Frank Guanco_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b9d89bf6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b9d89bf6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1b9d89bf6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1b9d89bf6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b9d89bf6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1b9d89bf6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1b9d89bf6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1b9d89bf6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b9d89bf6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1b9d89bf6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1b9d89bf6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1b9d89bf6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1b9d89bf6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1b9d89bf6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64d2909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64d2909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64d29092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264d29092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Hi everyone, I'm Josh Buker, a research analyst for the Cloud Security Alliance (CSA).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The CSA is a non-profit organization focused on bringing security experts together to further research and adoption of the cloud.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64d29092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64d29092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93aa6e246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93aa6e246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64d29092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264d29092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93aa6e24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93aa6e24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93aa6e246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293aa6e24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264d29092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264d29092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2.xml"/><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csaurl.org/devsecops-six-pillars" TargetMode="External"/><Relationship Id="rId4" Type="http://schemas.openxmlformats.org/officeDocument/2006/relationships/hyperlink" Target="https://csaurl.org/devsecops-signup" TargetMode="External"/><Relationship Id="rId5" Type="http://schemas.openxmlformats.org/officeDocument/2006/relationships/hyperlink" Target="mailto:jbuker@cloudsecurityalliance.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jp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CSA DevSecOps Working Group</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Kickoff Call will begin soon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we’ve done so far</a:t>
            </a:r>
            <a:endParaRPr/>
          </a:p>
        </p:txBody>
      </p:sp>
      <p:cxnSp>
        <p:nvCxnSpPr>
          <p:cNvPr id="202" name="Google Shape;202;p22"/>
          <p:cNvCxnSpPr/>
          <p:nvPr/>
        </p:nvCxnSpPr>
        <p:spPr>
          <a:xfrm>
            <a:off x="228600" y="4074450"/>
            <a:ext cx="8633100" cy="0"/>
          </a:xfrm>
          <a:prstGeom prst="straightConnector1">
            <a:avLst/>
          </a:prstGeom>
          <a:noFill/>
          <a:ln cap="flat" cmpd="sng" w="9525">
            <a:solidFill>
              <a:schemeClr val="dk2"/>
            </a:solidFill>
            <a:prstDash val="solid"/>
            <a:round/>
            <a:headEnd len="med" w="med" type="none"/>
            <a:tailEnd len="med" w="med" type="none"/>
          </a:ln>
        </p:spPr>
      </p:cxnSp>
      <p:sp>
        <p:nvSpPr>
          <p:cNvPr id="203" name="Google Shape;203;p22"/>
          <p:cNvSpPr/>
          <p:nvPr/>
        </p:nvSpPr>
        <p:spPr>
          <a:xfrm>
            <a:off x="748550" y="3960150"/>
            <a:ext cx="228600" cy="228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22"/>
          <p:cNvPicPr preferRelativeResize="0"/>
          <p:nvPr/>
        </p:nvPicPr>
        <p:blipFill>
          <a:blip r:embed="rId4">
            <a:alphaModFix/>
          </a:blip>
          <a:stretch>
            <a:fillRect/>
          </a:stretch>
        </p:blipFill>
        <p:spPr>
          <a:xfrm>
            <a:off x="97725" y="1691488"/>
            <a:ext cx="1628479" cy="2080834"/>
          </a:xfrm>
          <a:prstGeom prst="rect">
            <a:avLst/>
          </a:prstGeom>
          <a:noFill/>
          <a:ln>
            <a:noFill/>
          </a:ln>
          <a:effectLst>
            <a:outerShdw blurRad="57150" rotWithShape="0" algn="bl" dir="5400000" dist="19050">
              <a:srgbClr val="000000">
                <a:alpha val="50000"/>
              </a:srgbClr>
            </a:outerShdw>
          </a:effectLst>
        </p:spPr>
      </p:pic>
      <p:pic>
        <p:nvPicPr>
          <p:cNvPr id="205" name="Google Shape;205;p22"/>
          <p:cNvPicPr preferRelativeResize="0"/>
          <p:nvPr/>
        </p:nvPicPr>
        <p:blipFill>
          <a:blip r:embed="rId5">
            <a:alphaModFix/>
          </a:blip>
          <a:stretch>
            <a:fillRect/>
          </a:stretch>
        </p:blipFill>
        <p:spPr>
          <a:xfrm>
            <a:off x="3383100" y="1060863"/>
            <a:ext cx="9143" cy="9143"/>
          </a:xfrm>
          <a:prstGeom prst="rect">
            <a:avLst/>
          </a:prstGeom>
          <a:noFill/>
          <a:ln>
            <a:noFill/>
          </a:ln>
          <a:effectLst>
            <a:outerShdw blurRad="57150" rotWithShape="0" algn="bl" dir="5400000" dist="19050">
              <a:srgbClr val="000000">
                <a:alpha val="50000"/>
              </a:srgbClr>
            </a:outerShdw>
          </a:effectLst>
        </p:spPr>
      </p:pic>
      <p:pic>
        <p:nvPicPr>
          <p:cNvPr id="206" name="Google Shape;206;p22"/>
          <p:cNvPicPr preferRelativeResize="0"/>
          <p:nvPr/>
        </p:nvPicPr>
        <p:blipFill>
          <a:blip r:embed="rId5">
            <a:alphaModFix/>
          </a:blip>
          <a:stretch>
            <a:fillRect/>
          </a:stretch>
        </p:blipFill>
        <p:spPr>
          <a:xfrm>
            <a:off x="1907975" y="1689488"/>
            <a:ext cx="1627632" cy="2084832"/>
          </a:xfrm>
          <a:prstGeom prst="rect">
            <a:avLst/>
          </a:prstGeom>
          <a:noFill/>
          <a:ln>
            <a:noFill/>
          </a:ln>
          <a:effectLst>
            <a:outerShdw blurRad="57150" rotWithShape="0" algn="bl" dir="5400000" dist="19050">
              <a:srgbClr val="000000">
                <a:alpha val="50000"/>
              </a:srgbClr>
            </a:outerShdw>
          </a:effectLst>
        </p:spPr>
      </p:pic>
      <p:sp>
        <p:nvSpPr>
          <p:cNvPr id="207" name="Google Shape;207;p22"/>
          <p:cNvSpPr/>
          <p:nvPr/>
        </p:nvSpPr>
        <p:spPr>
          <a:xfrm>
            <a:off x="2589700" y="3960150"/>
            <a:ext cx="228600" cy="228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
          <p:cNvSpPr txBox="1"/>
          <p:nvPr/>
        </p:nvSpPr>
        <p:spPr>
          <a:xfrm>
            <a:off x="304800" y="4250650"/>
            <a:ext cx="1123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Montserrat"/>
                <a:ea typeface="Montserrat"/>
                <a:cs typeface="Montserrat"/>
                <a:sym typeface="Montserrat"/>
              </a:rPr>
              <a:t>2019 Aug</a:t>
            </a:r>
            <a:endParaRPr sz="1200">
              <a:solidFill>
                <a:schemeClr val="lt1"/>
              </a:solidFill>
              <a:latin typeface="Montserrat"/>
              <a:ea typeface="Montserrat"/>
              <a:cs typeface="Montserrat"/>
              <a:sym typeface="Montserrat"/>
            </a:endParaRPr>
          </a:p>
        </p:txBody>
      </p:sp>
      <p:sp>
        <p:nvSpPr>
          <p:cNvPr id="209" name="Google Shape;209;p22"/>
          <p:cNvSpPr txBox="1"/>
          <p:nvPr/>
        </p:nvSpPr>
        <p:spPr>
          <a:xfrm>
            <a:off x="2159888" y="4298375"/>
            <a:ext cx="1123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Montserrat"/>
                <a:ea typeface="Montserrat"/>
                <a:cs typeface="Montserrat"/>
                <a:sym typeface="Montserrat"/>
              </a:rPr>
              <a:t>2019 Aug</a:t>
            </a:r>
            <a:endParaRPr sz="1200">
              <a:solidFill>
                <a:schemeClr val="lt1"/>
              </a:solidFill>
              <a:latin typeface="Montserrat"/>
              <a:ea typeface="Montserrat"/>
              <a:cs typeface="Montserrat"/>
              <a:sym typeface="Montserrat"/>
            </a:endParaRPr>
          </a:p>
        </p:txBody>
      </p:sp>
      <p:grpSp>
        <p:nvGrpSpPr>
          <p:cNvPr id="210" name="Google Shape;210;p22"/>
          <p:cNvGrpSpPr/>
          <p:nvPr/>
        </p:nvGrpSpPr>
        <p:grpSpPr>
          <a:xfrm>
            <a:off x="3757700" y="1724938"/>
            <a:ext cx="1627633" cy="2983488"/>
            <a:chOff x="3757700" y="1724938"/>
            <a:chExt cx="1627633" cy="2983488"/>
          </a:xfrm>
        </p:grpSpPr>
        <p:pic>
          <p:nvPicPr>
            <p:cNvPr id="211" name="Google Shape;211;p22"/>
            <p:cNvPicPr preferRelativeResize="0"/>
            <p:nvPr/>
          </p:nvPicPr>
          <p:blipFill>
            <a:blip r:embed="rId6">
              <a:alphaModFix/>
            </a:blip>
            <a:stretch>
              <a:fillRect/>
            </a:stretch>
          </p:blipFill>
          <p:spPr>
            <a:xfrm>
              <a:off x="3757700" y="1724938"/>
              <a:ext cx="1627633" cy="2084831"/>
            </a:xfrm>
            <a:prstGeom prst="rect">
              <a:avLst/>
            </a:prstGeom>
            <a:noFill/>
            <a:ln>
              <a:noFill/>
            </a:ln>
            <a:effectLst>
              <a:outerShdw blurRad="57150" rotWithShape="0" algn="bl" dir="5400000" dist="19050">
                <a:srgbClr val="000000">
                  <a:alpha val="50000"/>
                </a:srgbClr>
              </a:outerShdw>
            </a:effectLst>
          </p:spPr>
        </p:pic>
        <p:sp>
          <p:nvSpPr>
            <p:cNvPr id="212" name="Google Shape;212;p22"/>
            <p:cNvSpPr/>
            <p:nvPr/>
          </p:nvSpPr>
          <p:spPr>
            <a:xfrm>
              <a:off x="4445925" y="3960150"/>
              <a:ext cx="228600" cy="228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txBox="1"/>
            <p:nvPr/>
          </p:nvSpPr>
          <p:spPr>
            <a:xfrm>
              <a:off x="3983238" y="4339125"/>
              <a:ext cx="1123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Montserrat"/>
                  <a:ea typeface="Montserrat"/>
                  <a:cs typeface="Montserrat"/>
                  <a:sym typeface="Montserrat"/>
                </a:rPr>
                <a:t>2020 Feb</a:t>
              </a:r>
              <a:endParaRPr sz="1200">
                <a:solidFill>
                  <a:schemeClr val="lt1"/>
                </a:solidFill>
                <a:latin typeface="Montserrat"/>
                <a:ea typeface="Montserrat"/>
                <a:cs typeface="Montserrat"/>
                <a:sym typeface="Montserrat"/>
              </a:endParaRPr>
            </a:p>
          </p:txBody>
        </p:sp>
      </p:grpSp>
      <p:grpSp>
        <p:nvGrpSpPr>
          <p:cNvPr id="214" name="Google Shape;214;p22"/>
          <p:cNvGrpSpPr/>
          <p:nvPr/>
        </p:nvGrpSpPr>
        <p:grpSpPr>
          <a:xfrm>
            <a:off x="5602650" y="1680550"/>
            <a:ext cx="1627632" cy="2996075"/>
            <a:chOff x="5602650" y="1680550"/>
            <a:chExt cx="1627632" cy="2996075"/>
          </a:xfrm>
        </p:grpSpPr>
        <p:pic>
          <p:nvPicPr>
            <p:cNvPr id="215" name="Google Shape;215;p22"/>
            <p:cNvPicPr preferRelativeResize="0"/>
            <p:nvPr/>
          </p:nvPicPr>
          <p:blipFill>
            <a:blip r:embed="rId7">
              <a:alphaModFix/>
            </a:blip>
            <a:stretch>
              <a:fillRect/>
            </a:stretch>
          </p:blipFill>
          <p:spPr>
            <a:xfrm>
              <a:off x="5602650" y="1680550"/>
              <a:ext cx="1627632" cy="2084832"/>
            </a:xfrm>
            <a:prstGeom prst="rect">
              <a:avLst/>
            </a:prstGeom>
            <a:noFill/>
            <a:ln>
              <a:noFill/>
            </a:ln>
            <a:effectLst>
              <a:outerShdw blurRad="57150" rotWithShape="0" algn="bl" dir="5400000" dist="19050">
                <a:srgbClr val="000000">
                  <a:alpha val="50000"/>
                </a:srgbClr>
              </a:outerShdw>
            </a:effectLst>
          </p:spPr>
        </p:pic>
        <p:sp>
          <p:nvSpPr>
            <p:cNvPr id="216" name="Google Shape;216;p22"/>
            <p:cNvSpPr/>
            <p:nvPr/>
          </p:nvSpPr>
          <p:spPr>
            <a:xfrm>
              <a:off x="6302163" y="3960150"/>
              <a:ext cx="228600" cy="228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2"/>
            <p:cNvSpPr txBox="1"/>
            <p:nvPr/>
          </p:nvSpPr>
          <p:spPr>
            <a:xfrm>
              <a:off x="5821013" y="4307325"/>
              <a:ext cx="1123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Montserrat"/>
                  <a:ea typeface="Montserrat"/>
                  <a:cs typeface="Montserrat"/>
                  <a:sym typeface="Montserrat"/>
                </a:rPr>
                <a:t>2020 Jul</a:t>
              </a:r>
              <a:endParaRPr sz="1200">
                <a:solidFill>
                  <a:schemeClr val="lt1"/>
                </a:solidFill>
                <a:latin typeface="Montserrat"/>
                <a:ea typeface="Montserrat"/>
                <a:cs typeface="Montserrat"/>
                <a:sym typeface="Montserrat"/>
              </a:endParaRPr>
            </a:p>
          </p:txBody>
        </p:sp>
      </p:grpSp>
      <p:grpSp>
        <p:nvGrpSpPr>
          <p:cNvPr id="218" name="Google Shape;218;p22"/>
          <p:cNvGrpSpPr/>
          <p:nvPr/>
        </p:nvGrpSpPr>
        <p:grpSpPr>
          <a:xfrm>
            <a:off x="7371395" y="1689500"/>
            <a:ext cx="1627632" cy="2987125"/>
            <a:chOff x="7371395" y="1689500"/>
            <a:chExt cx="1627632" cy="2987125"/>
          </a:xfrm>
        </p:grpSpPr>
        <p:pic>
          <p:nvPicPr>
            <p:cNvPr id="219" name="Google Shape;219;p22"/>
            <p:cNvPicPr preferRelativeResize="0"/>
            <p:nvPr/>
          </p:nvPicPr>
          <p:blipFill>
            <a:blip r:embed="rId8">
              <a:alphaModFix/>
            </a:blip>
            <a:stretch>
              <a:fillRect/>
            </a:stretch>
          </p:blipFill>
          <p:spPr>
            <a:xfrm>
              <a:off x="7371395" y="1689500"/>
              <a:ext cx="1627632" cy="2084832"/>
            </a:xfrm>
            <a:prstGeom prst="rect">
              <a:avLst/>
            </a:prstGeom>
            <a:noFill/>
            <a:ln>
              <a:noFill/>
            </a:ln>
            <a:effectLst>
              <a:outerShdw blurRad="57150" rotWithShape="0" algn="bl" dir="5400000" dist="19050">
                <a:srgbClr val="000000">
                  <a:alpha val="50000"/>
                </a:srgbClr>
              </a:outerShdw>
            </a:effectLst>
          </p:spPr>
        </p:pic>
        <p:sp>
          <p:nvSpPr>
            <p:cNvPr id="220" name="Google Shape;220;p22"/>
            <p:cNvSpPr/>
            <p:nvPr/>
          </p:nvSpPr>
          <p:spPr>
            <a:xfrm>
              <a:off x="8070900" y="3960150"/>
              <a:ext cx="228600" cy="228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
            <p:cNvSpPr txBox="1"/>
            <p:nvPr/>
          </p:nvSpPr>
          <p:spPr>
            <a:xfrm>
              <a:off x="7573613" y="4307325"/>
              <a:ext cx="1123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Montserrat"/>
                  <a:ea typeface="Montserrat"/>
                  <a:cs typeface="Montserrat"/>
                  <a:sym typeface="Montserrat"/>
                </a:rPr>
                <a:t>2022 Feb</a:t>
              </a:r>
              <a:endParaRPr sz="1200">
                <a:solidFill>
                  <a:schemeClr val="lt1"/>
                </a:solidFill>
                <a:latin typeface="Montserrat"/>
                <a:ea typeface="Montserrat"/>
                <a:cs typeface="Montserrat"/>
                <a:sym typeface="Montserra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3"/>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comes after the Six Pillars Series?</a:t>
            </a:r>
            <a:endParaRPr/>
          </a:p>
          <a:p>
            <a:pPr indent="0" lvl="0" marL="0" rtl="0" algn="ctr">
              <a:spcBef>
                <a:spcPts val="0"/>
              </a:spcBef>
              <a:spcAft>
                <a:spcPts val="0"/>
              </a:spcAft>
              <a:buNone/>
            </a:pPr>
            <a:r>
              <a:rPr lang="en"/>
              <a:t>“How do we see around the corner?”</a:t>
            </a:r>
            <a:endParaRPr/>
          </a:p>
        </p:txBody>
      </p:sp>
      <p:sp>
        <p:nvSpPr>
          <p:cNvPr id="227" name="Google Shape;227;p2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Implementation Plans</a:t>
            </a:r>
            <a:endParaRPr sz="1800"/>
          </a:p>
          <a:p>
            <a:pPr indent="0" lvl="0" marL="0" rtl="0" algn="l">
              <a:spcBef>
                <a:spcPts val="1200"/>
              </a:spcBef>
              <a:spcAft>
                <a:spcPts val="0"/>
              </a:spcAft>
              <a:buNone/>
            </a:pPr>
            <a:r>
              <a:rPr lang="en" sz="1800"/>
              <a:t>	Sample JIRA Initiatives, Epics, Stories, Issues </a:t>
            </a:r>
            <a:endParaRPr sz="1800"/>
          </a:p>
          <a:p>
            <a:pPr indent="0" lvl="0" marL="0" rtl="0" algn="l">
              <a:spcBef>
                <a:spcPts val="1200"/>
              </a:spcBef>
              <a:spcAft>
                <a:spcPts val="0"/>
              </a:spcAft>
              <a:buNone/>
            </a:pPr>
            <a:r>
              <a:rPr lang="en" sz="1800"/>
              <a:t>Consumable Frameworks</a:t>
            </a:r>
            <a:endParaRPr sz="1800"/>
          </a:p>
          <a:p>
            <a:pPr indent="0" lvl="0" marL="0" rtl="0" algn="l">
              <a:spcBef>
                <a:spcPts val="1200"/>
              </a:spcBef>
              <a:spcAft>
                <a:spcPts val="0"/>
              </a:spcAft>
              <a:buNone/>
            </a:pPr>
            <a:r>
              <a:rPr lang="en" sz="1800"/>
              <a:t>	Sample list of controls in the </a:t>
            </a:r>
            <a:r>
              <a:rPr lang="en" sz="1800"/>
              <a:t>form</a:t>
            </a:r>
            <a:r>
              <a:rPr lang="en" sz="1800"/>
              <a:t> of CSV or Diagram format</a:t>
            </a:r>
            <a:endParaRPr sz="1800"/>
          </a:p>
          <a:p>
            <a:pPr indent="0" lvl="0" marL="0" rtl="0" algn="l">
              <a:spcBef>
                <a:spcPts val="1200"/>
              </a:spcBef>
              <a:spcAft>
                <a:spcPts val="0"/>
              </a:spcAft>
              <a:buNone/>
            </a:pPr>
            <a:r>
              <a:rPr lang="en" sz="1800"/>
              <a:t>Metrics</a:t>
            </a:r>
            <a:endParaRPr sz="1800"/>
          </a:p>
          <a:p>
            <a:pPr indent="0" lvl="0" marL="0" rtl="0" algn="l">
              <a:spcBef>
                <a:spcPts val="1200"/>
              </a:spcBef>
              <a:spcAft>
                <a:spcPts val="1200"/>
              </a:spcAft>
              <a:buNone/>
            </a:pPr>
            <a:r>
              <a:rPr lang="en" sz="1800"/>
              <a:t>	Board, Executive, Tactical level metrics with derivation formulas</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we’re working on now</a:t>
            </a:r>
            <a:endParaRPr/>
          </a:p>
        </p:txBody>
      </p:sp>
      <p:sp>
        <p:nvSpPr>
          <p:cNvPr id="233" name="Google Shape;233;p24"/>
          <p:cNvSpPr txBox="1"/>
          <p:nvPr>
            <p:ph idx="1" type="body"/>
          </p:nvPr>
        </p:nvSpPr>
        <p:spPr>
          <a:xfrm>
            <a:off x="1297500" y="1307850"/>
            <a:ext cx="7671300" cy="3563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Pillar 2 - Collaboration and Integration</a:t>
            </a:r>
            <a:endParaRPr b="1"/>
          </a:p>
          <a:p>
            <a:pPr indent="-304958" lvl="0" marL="457200" rtl="0" algn="l">
              <a:spcBef>
                <a:spcPts val="1200"/>
              </a:spcBef>
              <a:spcAft>
                <a:spcPts val="0"/>
              </a:spcAft>
              <a:buSzPct val="100000"/>
              <a:buChar char="★"/>
            </a:pPr>
            <a:r>
              <a:rPr lang="en"/>
              <a:t>Enormous knowledge and </a:t>
            </a:r>
            <a:r>
              <a:rPr lang="en"/>
              <a:t>talent</a:t>
            </a:r>
            <a:r>
              <a:rPr lang="en"/>
              <a:t> gap in the </a:t>
            </a:r>
            <a:r>
              <a:rPr lang="en"/>
              <a:t>software landscape across Development, Operations and Security </a:t>
            </a:r>
            <a:endParaRPr/>
          </a:p>
          <a:p>
            <a:pPr indent="-304958" lvl="0" marL="457200" rtl="0" algn="l">
              <a:spcBef>
                <a:spcPts val="0"/>
              </a:spcBef>
              <a:spcAft>
                <a:spcPts val="0"/>
              </a:spcAft>
              <a:buSzPct val="100000"/>
              <a:buChar char="★"/>
            </a:pPr>
            <a:r>
              <a:rPr lang="en"/>
              <a:t>Pan-organization  collaboration necessary to achieve success in security implementation</a:t>
            </a:r>
            <a:endParaRPr/>
          </a:p>
          <a:p>
            <a:pPr indent="-304958" lvl="0" marL="457200" rtl="0" algn="l">
              <a:spcBef>
                <a:spcPts val="0"/>
              </a:spcBef>
              <a:spcAft>
                <a:spcPts val="0"/>
              </a:spcAft>
              <a:buSzPct val="100000"/>
              <a:buChar char="★"/>
            </a:pPr>
            <a:r>
              <a:rPr lang="en"/>
              <a:t>A security aware and collaborative culture pre-requisite to report potential anomalies, such as - human error</a:t>
            </a:r>
            <a:endParaRPr/>
          </a:p>
          <a:p>
            <a:pPr indent="0" lvl="0" marL="0" rtl="0" algn="l">
              <a:spcBef>
                <a:spcPts val="1200"/>
              </a:spcBef>
              <a:spcAft>
                <a:spcPts val="0"/>
              </a:spcAft>
              <a:buNone/>
            </a:pPr>
            <a:r>
              <a:rPr b="1" lang="en"/>
              <a:t>Pillar 3 - Pragmatic Implementation</a:t>
            </a:r>
            <a:endParaRPr b="1"/>
          </a:p>
          <a:p>
            <a:pPr indent="-304958" lvl="0" marL="457200" rtl="0" algn="l">
              <a:spcBef>
                <a:spcPts val="1200"/>
              </a:spcBef>
              <a:spcAft>
                <a:spcPts val="0"/>
              </a:spcAft>
              <a:buSzPct val="100000"/>
              <a:buChar char="★"/>
            </a:pPr>
            <a:r>
              <a:rPr lang="en"/>
              <a:t>DevSecOps provides proliferation of point solutions </a:t>
            </a:r>
            <a:endParaRPr/>
          </a:p>
          <a:p>
            <a:pPr indent="-304958" lvl="0" marL="457200" rtl="0" algn="l">
              <a:spcBef>
                <a:spcPts val="0"/>
              </a:spcBef>
              <a:spcAft>
                <a:spcPts val="0"/>
              </a:spcAft>
              <a:buSzPct val="100000"/>
              <a:buChar char="★"/>
            </a:pPr>
            <a:r>
              <a:rPr lang="en"/>
              <a:t>Distinct software life-cycle in each organization in  terms of structure, processes and overall maturity make it difficult to find one-size fits all tool to implement DevSecOps</a:t>
            </a:r>
            <a:endParaRPr/>
          </a:p>
          <a:p>
            <a:pPr indent="-304958" lvl="0" marL="457200" rtl="0" algn="l">
              <a:spcBef>
                <a:spcPts val="0"/>
              </a:spcBef>
              <a:spcAft>
                <a:spcPts val="0"/>
              </a:spcAft>
              <a:buSzPct val="100000"/>
              <a:buChar char="★"/>
            </a:pPr>
            <a:r>
              <a:rPr lang="en"/>
              <a:t>Organizations to rely on framework agnostic “Digital security and privacy model” and adopt a holistic view of software lifecycles  security needs and future state they want to achieve; </a:t>
            </a:r>
            <a:endParaRPr/>
          </a:p>
          <a:p>
            <a:pPr indent="-304958" lvl="0" marL="457200" rtl="0" algn="l">
              <a:spcBef>
                <a:spcPts val="0"/>
              </a:spcBef>
              <a:spcAft>
                <a:spcPts val="0"/>
              </a:spcAft>
              <a:buSzPct val="100000"/>
              <a:buChar char="★"/>
            </a:pPr>
            <a:r>
              <a:rPr lang="en"/>
              <a:t>This approach to enable  security to be built into applications &amp; software lifecycles that produce applications</a:t>
            </a:r>
            <a:endParaRPr/>
          </a:p>
          <a:p>
            <a:pPr indent="0" lvl="0" marL="0" rtl="0" algn="l">
              <a:spcBef>
                <a:spcPts val="1200"/>
              </a:spcBef>
              <a:spcAft>
                <a:spcPts val="1200"/>
              </a:spcAft>
              <a:buNone/>
            </a:pPr>
            <a:r>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we’re working on now</a:t>
            </a:r>
            <a:endParaRPr/>
          </a:p>
        </p:txBody>
      </p:sp>
      <p:sp>
        <p:nvSpPr>
          <p:cNvPr id="239" name="Google Shape;239;p25"/>
          <p:cNvSpPr txBox="1"/>
          <p:nvPr>
            <p:ph idx="1" type="body"/>
          </p:nvPr>
        </p:nvSpPr>
        <p:spPr>
          <a:xfrm>
            <a:off x="1297500" y="1307850"/>
            <a:ext cx="7671300" cy="356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Pillar 6 - Measure, Monitor, Report and Action</a:t>
            </a:r>
            <a:endParaRPr b="1"/>
          </a:p>
          <a:p>
            <a:pPr indent="0" lvl="0" marL="0" rtl="0" algn="l">
              <a:spcBef>
                <a:spcPts val="1200"/>
              </a:spcBef>
              <a:spcAft>
                <a:spcPts val="0"/>
              </a:spcAft>
              <a:buNone/>
            </a:pPr>
            <a:r>
              <a:rPr lang="en"/>
              <a:t>Actionable metrics required to measure  progress and detect failures in a timely manner. Results during software development as well as post delivery must be measured, monitored, reported and acted upon by right individuals to contribute to DevSecOps success. Critical metrics necessary to monitor in DevSecOps environment include:</a:t>
            </a:r>
            <a:endParaRPr/>
          </a:p>
          <a:p>
            <a:pPr indent="0" lvl="0" marL="0" rtl="0" algn="l">
              <a:spcBef>
                <a:spcPts val="1200"/>
              </a:spcBef>
              <a:spcAft>
                <a:spcPts val="0"/>
              </a:spcAft>
              <a:buNone/>
            </a:pPr>
            <a:r>
              <a:rPr lang="en"/>
              <a:t>             1- Deployment frequency </a:t>
            </a:r>
            <a:endParaRPr/>
          </a:p>
          <a:p>
            <a:pPr indent="0" lvl="0" marL="0" rtl="0" algn="l">
              <a:spcBef>
                <a:spcPts val="1200"/>
              </a:spcBef>
              <a:spcAft>
                <a:spcPts val="0"/>
              </a:spcAft>
              <a:buNone/>
            </a:pPr>
            <a:r>
              <a:rPr lang="en"/>
              <a:t>             2- Vulnerability patch time</a:t>
            </a:r>
            <a:endParaRPr/>
          </a:p>
          <a:p>
            <a:pPr indent="0" lvl="0" marL="0" rtl="0" algn="l">
              <a:spcBef>
                <a:spcPts val="1200"/>
              </a:spcBef>
              <a:spcAft>
                <a:spcPts val="0"/>
              </a:spcAft>
              <a:buNone/>
            </a:pPr>
            <a:r>
              <a:rPr lang="en"/>
              <a:t>             3- Percentage code automatically tested</a:t>
            </a:r>
            <a:endParaRPr/>
          </a:p>
          <a:p>
            <a:pPr indent="0" lvl="0" marL="0" rtl="0" algn="l">
              <a:spcBef>
                <a:spcPts val="1200"/>
              </a:spcBef>
              <a:spcAft>
                <a:spcPts val="0"/>
              </a:spcAft>
              <a:buNone/>
            </a:pPr>
            <a:r>
              <a:rPr lang="en"/>
              <a:t>              4- Automated tests per application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can you do to help?</a:t>
            </a:r>
            <a:endParaRPr/>
          </a:p>
        </p:txBody>
      </p:sp>
      <p:sp>
        <p:nvSpPr>
          <p:cNvPr id="245" name="Google Shape;245;p2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Download and read the existing pillars: </a:t>
            </a:r>
            <a:r>
              <a:rPr lang="en" u="sng">
                <a:solidFill>
                  <a:schemeClr val="hlink"/>
                </a:solidFill>
                <a:hlinkClick r:id="rId3"/>
              </a:rPr>
              <a:t>https://csaurl.org/devsecops-six-pillars</a:t>
            </a:r>
            <a:endParaRPr/>
          </a:p>
          <a:p>
            <a:pPr indent="-311150" lvl="0" marL="457200" rtl="0" algn="l">
              <a:spcBef>
                <a:spcPts val="0"/>
              </a:spcBef>
              <a:spcAft>
                <a:spcPts val="0"/>
              </a:spcAft>
              <a:buSzPts val="1300"/>
              <a:buChar char="-"/>
            </a:pPr>
            <a:r>
              <a:rPr lang="en"/>
              <a:t>Sign up for the working group: </a:t>
            </a:r>
            <a:r>
              <a:rPr lang="en" u="sng">
                <a:solidFill>
                  <a:schemeClr val="hlink"/>
                </a:solidFill>
                <a:hlinkClick r:id="rId4"/>
              </a:rPr>
              <a:t>https://csaurl.org/devsecops-signup</a:t>
            </a:r>
            <a:endParaRPr/>
          </a:p>
          <a:p>
            <a:pPr indent="-311150" lvl="0" marL="457200" rtl="0" algn="l">
              <a:spcBef>
                <a:spcPts val="0"/>
              </a:spcBef>
              <a:spcAft>
                <a:spcPts val="0"/>
              </a:spcAft>
              <a:buSzPts val="1300"/>
              <a:buChar char="-"/>
            </a:pPr>
            <a:r>
              <a:rPr lang="en"/>
              <a:t>Join the Slack channel: Email </a:t>
            </a:r>
            <a:r>
              <a:rPr lang="en" u="sng">
                <a:solidFill>
                  <a:schemeClr val="hlink"/>
                </a:solidFill>
                <a:hlinkClick r:id="rId5"/>
              </a:rPr>
              <a:t>jbuker@cloudsecurityalliance.org</a:t>
            </a:r>
            <a:endParaRPr/>
          </a:p>
          <a:p>
            <a:pPr indent="-311150" lvl="0" marL="457200" rtl="0" algn="l">
              <a:spcBef>
                <a:spcPts val="0"/>
              </a:spcBef>
              <a:spcAft>
                <a:spcPts val="0"/>
              </a:spcAft>
              <a:buSzPts val="1300"/>
              <a:buChar char="-"/>
            </a:pPr>
            <a:r>
              <a:rPr lang="en"/>
              <a:t>Attend the monthly meetings - Next meeting May 26th, 8am Pacific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Q&amp;A</a:t>
            </a:r>
            <a:endParaRPr/>
          </a:p>
        </p:txBody>
      </p:sp>
      <p:sp>
        <p:nvSpPr>
          <p:cNvPr id="251" name="Google Shape;251;p2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Thank you!</a:t>
            </a:r>
            <a:endParaRPr/>
          </a:p>
        </p:txBody>
      </p:sp>
      <p:sp>
        <p:nvSpPr>
          <p:cNvPr id="257" name="Google Shape;257;p2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will have a section after the recording for discussion outside of the recording.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Meeting will be recorded</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will have some time at the end for discussions outside of the recording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Introductions - CSA</a:t>
            </a:r>
            <a:endParaRPr/>
          </a:p>
        </p:txBody>
      </p:sp>
      <p:pic>
        <p:nvPicPr>
          <p:cNvPr id="147" name="Google Shape;147;p15"/>
          <p:cNvPicPr preferRelativeResize="0"/>
          <p:nvPr/>
        </p:nvPicPr>
        <p:blipFill>
          <a:blip r:embed="rId3">
            <a:alphaModFix/>
          </a:blip>
          <a:stretch>
            <a:fillRect/>
          </a:stretch>
        </p:blipFill>
        <p:spPr>
          <a:xfrm>
            <a:off x="5776114" y="393750"/>
            <a:ext cx="2560288" cy="914101"/>
          </a:xfrm>
          <a:prstGeom prst="rect">
            <a:avLst/>
          </a:prstGeom>
          <a:noFill/>
          <a:ln>
            <a:noFill/>
          </a:ln>
        </p:spPr>
      </p:pic>
      <p:pic>
        <p:nvPicPr>
          <p:cNvPr id="148" name="Google Shape;148;p15"/>
          <p:cNvPicPr preferRelativeResize="0"/>
          <p:nvPr/>
        </p:nvPicPr>
        <p:blipFill>
          <a:blip r:embed="rId4">
            <a:alphaModFix/>
          </a:blip>
          <a:stretch>
            <a:fillRect/>
          </a:stretch>
        </p:blipFill>
        <p:spPr>
          <a:xfrm>
            <a:off x="1297500" y="1307850"/>
            <a:ext cx="1535700" cy="1535700"/>
          </a:xfrm>
          <a:prstGeom prst="rect">
            <a:avLst/>
          </a:prstGeom>
          <a:noFill/>
          <a:ln>
            <a:noFill/>
          </a:ln>
        </p:spPr>
      </p:pic>
      <p:sp>
        <p:nvSpPr>
          <p:cNvPr id="149" name="Google Shape;149;p15"/>
          <p:cNvSpPr txBox="1"/>
          <p:nvPr/>
        </p:nvSpPr>
        <p:spPr>
          <a:xfrm>
            <a:off x="1297500" y="3030700"/>
            <a:ext cx="153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Josh Buker</a:t>
            </a:r>
            <a:endParaRPr>
              <a:solidFill>
                <a:schemeClr val="lt1"/>
              </a:solidFill>
              <a:latin typeface="Lato"/>
              <a:ea typeface="Lato"/>
              <a:cs typeface="Lato"/>
              <a:sym typeface="Lato"/>
            </a:endParaRPr>
          </a:p>
        </p:txBody>
      </p:sp>
      <p:pic>
        <p:nvPicPr>
          <p:cNvPr id="150" name="Google Shape;150;p15"/>
          <p:cNvPicPr preferRelativeResize="0"/>
          <p:nvPr/>
        </p:nvPicPr>
        <p:blipFill>
          <a:blip r:embed="rId5">
            <a:alphaModFix/>
          </a:blip>
          <a:stretch>
            <a:fillRect/>
          </a:stretch>
        </p:blipFill>
        <p:spPr>
          <a:xfrm>
            <a:off x="3036300" y="1307850"/>
            <a:ext cx="1535700" cy="1535700"/>
          </a:xfrm>
          <a:prstGeom prst="ellipse">
            <a:avLst/>
          </a:prstGeom>
          <a:noFill/>
          <a:ln>
            <a:noFill/>
          </a:ln>
        </p:spPr>
      </p:pic>
      <p:sp>
        <p:nvSpPr>
          <p:cNvPr id="151" name="Google Shape;151;p15"/>
          <p:cNvSpPr txBox="1"/>
          <p:nvPr/>
        </p:nvSpPr>
        <p:spPr>
          <a:xfrm>
            <a:off x="3036300" y="3030700"/>
            <a:ext cx="153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John Yeoh</a:t>
            </a:r>
            <a:endParaRPr>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Introductions - Co-Chairs</a:t>
            </a:r>
            <a:endParaRPr/>
          </a:p>
        </p:txBody>
      </p:sp>
      <p:pic>
        <p:nvPicPr>
          <p:cNvPr id="157" name="Google Shape;157;p16"/>
          <p:cNvPicPr preferRelativeResize="0"/>
          <p:nvPr/>
        </p:nvPicPr>
        <p:blipFill>
          <a:blip r:embed="rId3">
            <a:alphaModFix/>
          </a:blip>
          <a:stretch>
            <a:fillRect/>
          </a:stretch>
        </p:blipFill>
        <p:spPr>
          <a:xfrm>
            <a:off x="1297505" y="1307855"/>
            <a:ext cx="1535700" cy="1535700"/>
          </a:xfrm>
          <a:prstGeom prst="ellipse">
            <a:avLst/>
          </a:prstGeom>
          <a:noFill/>
          <a:ln>
            <a:noFill/>
          </a:ln>
        </p:spPr>
      </p:pic>
      <p:pic>
        <p:nvPicPr>
          <p:cNvPr id="158" name="Google Shape;158;p16"/>
          <p:cNvPicPr preferRelativeResize="0"/>
          <p:nvPr/>
        </p:nvPicPr>
        <p:blipFill>
          <a:blip r:embed="rId4">
            <a:alphaModFix/>
          </a:blip>
          <a:stretch>
            <a:fillRect/>
          </a:stretch>
        </p:blipFill>
        <p:spPr>
          <a:xfrm>
            <a:off x="3036300" y="1307850"/>
            <a:ext cx="1535700" cy="1535700"/>
          </a:xfrm>
          <a:prstGeom prst="ellipse">
            <a:avLst/>
          </a:prstGeom>
          <a:noFill/>
          <a:ln>
            <a:noFill/>
          </a:ln>
        </p:spPr>
      </p:pic>
      <p:sp>
        <p:nvSpPr>
          <p:cNvPr id="159" name="Google Shape;159;p16"/>
          <p:cNvSpPr txBox="1"/>
          <p:nvPr/>
        </p:nvSpPr>
        <p:spPr>
          <a:xfrm>
            <a:off x="1297525" y="2991150"/>
            <a:ext cx="153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Sam Sehgal</a:t>
            </a:r>
            <a:endParaRPr>
              <a:solidFill>
                <a:schemeClr val="lt1"/>
              </a:solidFill>
              <a:latin typeface="Lato"/>
              <a:ea typeface="Lato"/>
              <a:cs typeface="Lato"/>
              <a:sym typeface="Lato"/>
            </a:endParaRPr>
          </a:p>
        </p:txBody>
      </p:sp>
      <p:sp>
        <p:nvSpPr>
          <p:cNvPr id="160" name="Google Shape;160;p16"/>
          <p:cNvSpPr txBox="1"/>
          <p:nvPr/>
        </p:nvSpPr>
        <p:spPr>
          <a:xfrm>
            <a:off x="3036300" y="2991150"/>
            <a:ext cx="153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Kapil Bareja</a:t>
            </a:r>
            <a:endParaRPr>
              <a:solidFill>
                <a:schemeClr val="lt1"/>
              </a:solidFill>
              <a:latin typeface="Lato"/>
              <a:ea typeface="Lato"/>
              <a:cs typeface="Lato"/>
              <a:sym typeface="Lato"/>
            </a:endParaRPr>
          </a:p>
        </p:txBody>
      </p:sp>
      <p:pic>
        <p:nvPicPr>
          <p:cNvPr id="161" name="Google Shape;161;p16"/>
          <p:cNvPicPr preferRelativeResize="0"/>
          <p:nvPr/>
        </p:nvPicPr>
        <p:blipFill>
          <a:blip r:embed="rId5">
            <a:alphaModFix/>
          </a:blip>
          <a:stretch>
            <a:fillRect/>
          </a:stretch>
        </p:blipFill>
        <p:spPr>
          <a:xfrm>
            <a:off x="4775100" y="1307850"/>
            <a:ext cx="1535700" cy="1535700"/>
          </a:xfrm>
          <a:prstGeom prst="ellipse">
            <a:avLst/>
          </a:prstGeom>
          <a:noFill/>
          <a:ln>
            <a:noFill/>
          </a:ln>
        </p:spPr>
      </p:pic>
      <p:sp>
        <p:nvSpPr>
          <p:cNvPr id="162" name="Google Shape;162;p16"/>
          <p:cNvSpPr txBox="1"/>
          <p:nvPr/>
        </p:nvSpPr>
        <p:spPr>
          <a:xfrm>
            <a:off x="4775075" y="2991150"/>
            <a:ext cx="153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Chris Kirschke</a:t>
            </a:r>
            <a:endParaRPr>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DevSecOps?</a:t>
            </a:r>
            <a:endParaRPr/>
          </a:p>
        </p:txBody>
      </p:sp>
      <p:sp>
        <p:nvSpPr>
          <p:cNvPr id="168" name="Google Shape;168;p1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How does DevSecOps fit into the larger CSA Research Portfolio?</a:t>
            </a:r>
            <a:endParaRPr/>
          </a:p>
        </p:txBody>
      </p:sp>
      <p:pic>
        <p:nvPicPr>
          <p:cNvPr id="169" name="Google Shape;169;p1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70" name="Google Shape;170;p17"/>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DevSecOps?</a:t>
            </a:r>
            <a:endParaRPr/>
          </a:p>
        </p:txBody>
      </p:sp>
      <p:sp>
        <p:nvSpPr>
          <p:cNvPr id="176" name="Google Shape;176;p1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How does DevSecOps fit into the larger CSA Research Portfolio?</a:t>
            </a:r>
            <a:endParaRPr/>
          </a:p>
        </p:txBody>
      </p:sp>
      <p:pic>
        <p:nvPicPr>
          <p:cNvPr id="177" name="Google Shape;177;p18"/>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DevSecOps?</a:t>
            </a:r>
            <a:endParaRPr/>
          </a:p>
        </p:txBody>
      </p:sp>
      <p:sp>
        <p:nvSpPr>
          <p:cNvPr id="183" name="Google Shape;183;p1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How does DevSecOps fit into the larger CSA Research Portfolio?</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DevSecOps?</a:t>
            </a:r>
            <a:endParaRPr/>
          </a:p>
        </p:txBody>
      </p:sp>
      <p:sp>
        <p:nvSpPr>
          <p:cNvPr id="189" name="Google Shape;189;p2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How does DevSecOps fit into the larger CSA Research Portfolio?</a:t>
            </a:r>
            <a:endParaRPr/>
          </a:p>
        </p:txBody>
      </p:sp>
      <p:pic>
        <p:nvPicPr>
          <p:cNvPr id="190" name="Google Shape;190;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are we approaching DevSecOps?</a:t>
            </a:r>
            <a:endParaRPr/>
          </a:p>
        </p:txBody>
      </p:sp>
      <p:sp>
        <p:nvSpPr>
          <p:cNvPr id="196" name="Google Shape;196;p2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Six Pillars Series and beyond</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