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etz, Danielle" initials="GD" lastIdx="10" clrIdx="0">
    <p:extLst>
      <p:ext uri="{19B8F6BF-5375-455C-9EA6-DF929625EA0E}">
        <p15:presenceInfo xmlns:p15="http://schemas.microsoft.com/office/powerpoint/2012/main" userId="S::dgoetz@sans.org::e5e37eca-5a3d-4b9a-bbdc-4bc9abe4b1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75"/>
    <p:restoredTop sz="94694"/>
  </p:normalViewPr>
  <p:slideViewPr>
    <p:cSldViewPr snapToGrid="0" snapToObjects="1">
      <p:cViewPr varScale="1">
        <p:scale>
          <a:sx n="89" d="100"/>
          <a:sy n="89" d="100"/>
        </p:scale>
        <p:origin x="3192" y="168"/>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CF979-95A9-4A4F-B0C9-ED1A4417857E}" type="datetimeFigureOut">
              <a:rPr lang="en-US" smtClean="0"/>
              <a:t>4/19/20</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782BD-908A-B648-BB58-061F63DBAFE8}" type="slidenum">
              <a:rPr lang="en-US" smtClean="0"/>
              <a:t>‹#›</a:t>
            </a:fld>
            <a:endParaRPr lang="en-US"/>
          </a:p>
        </p:txBody>
      </p:sp>
    </p:spTree>
    <p:extLst>
      <p:ext uri="{BB962C8B-B14F-4D97-AF65-F5344CB8AC3E}">
        <p14:creationId xmlns:p14="http://schemas.microsoft.com/office/powerpoint/2010/main" val="20094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335FF2-96C2-E047-A00B-1C277A9D49AD}" type="datetimeFigureOut">
              <a:rPr lang="en-US" smtClean="0"/>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5B61D-44FF-B349-A740-A8611B1EB806}" type="slidenum">
              <a:rPr lang="en-US" smtClean="0"/>
              <a:t>‹#›</a:t>
            </a:fld>
            <a:endParaRPr lang="en-US"/>
          </a:p>
        </p:txBody>
      </p:sp>
      <p:sp>
        <p:nvSpPr>
          <p:cNvPr id="12" name="Text Box 3">
            <a:extLst>
              <a:ext uri="{FF2B5EF4-FFF2-40B4-BE49-F238E27FC236}">
                <a16:creationId xmlns:a16="http://schemas.microsoft.com/office/drawing/2014/main" id="{DDA12550-76B1-3B49-B766-97780A366E73}"/>
              </a:ext>
            </a:extLst>
          </p:cNvPr>
          <p:cNvSpPr txBox="1">
            <a:spLocks noChangeArrowheads="1"/>
          </p:cNvSpPr>
          <p:nvPr userDrawn="1"/>
        </p:nvSpPr>
        <p:spPr bwMode="auto">
          <a:xfrm>
            <a:off x="542919" y="175947"/>
            <a:ext cx="4186238" cy="211138"/>
          </a:xfrm>
          <a:prstGeom prst="rect">
            <a:avLst/>
          </a:prstGeom>
          <a:solidFill>
            <a:srgbClr val="E7E6E6"/>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SANS Security Awareness </a:t>
            </a:r>
            <a:r>
              <a:rPr kumimoji="0" lang="en-US" altLang="en-US" sz="900" b="0" i="0" u="none" strike="noStrike" cap="none" normalizeH="0" baseline="0" dirty="0">
                <a:ln>
                  <a:noFill/>
                </a:ln>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900" b="0" i="0" u="none" strike="noStrike" cap="none" normalizeH="0" baseline="0" dirty="0">
                <a:ln>
                  <a:noFill/>
                </a:ln>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Video Conferencing Tips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2" name="Picture 4">
            <a:extLst>
              <a:ext uri="{FF2B5EF4-FFF2-40B4-BE49-F238E27FC236}">
                <a16:creationId xmlns:a16="http://schemas.microsoft.com/office/drawing/2014/main" id="{22386D7F-F868-F847-8C61-307CAD2C66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60968" y="173136"/>
            <a:ext cx="1420813" cy="200025"/>
          </a:xfrm>
          <a:prstGeom prst="rect">
            <a:avLst/>
          </a:prstGeom>
          <a:noFill/>
          <a:extLst>
            <a:ext uri="{909E8E84-426E-40DD-AFC4-6F175D3DCCD1}">
              <a14:hiddenFill xmlns:a14="http://schemas.microsoft.com/office/drawing/2010/main">
                <a:solidFill>
                  <a:srgbClr val="FFFFFF"/>
                </a:solidFill>
              </a14:hiddenFill>
            </a:ext>
          </a:extLst>
        </p:spPr>
      </p:pic>
      <p:sp>
        <p:nvSpPr>
          <p:cNvPr id="13" name="Round Diagonal Corner Rectangle 14">
            <a:extLst>
              <a:ext uri="{FF2B5EF4-FFF2-40B4-BE49-F238E27FC236}">
                <a16:creationId xmlns:a16="http://schemas.microsoft.com/office/drawing/2014/main" id="{327631D0-68A5-BA48-BA73-0F8E01A9D288}"/>
              </a:ext>
            </a:extLst>
          </p:cNvPr>
          <p:cNvSpPr>
            <a:spLocks/>
          </p:cNvSpPr>
          <p:nvPr userDrawn="1"/>
        </p:nvSpPr>
        <p:spPr bwMode="auto">
          <a:xfrm>
            <a:off x="206369" y="109637"/>
            <a:ext cx="404813" cy="327025"/>
          </a:xfrm>
          <a:custGeom>
            <a:avLst/>
            <a:gdLst>
              <a:gd name="T0" fmla="*/ 0 w 405114"/>
              <a:gd name="T1" fmla="*/ 0 h 326510"/>
              <a:gd name="T2" fmla="*/ 405114 w 405114"/>
              <a:gd name="T3" fmla="*/ 0 h 326510"/>
              <a:gd name="T4" fmla="*/ 405114 w 405114"/>
              <a:gd name="T5" fmla="*/ 0 h 326510"/>
              <a:gd name="T6" fmla="*/ 405114 w 405114"/>
              <a:gd name="T7" fmla="*/ 326510 h 326510"/>
              <a:gd name="T8" fmla="*/ 405114 w 405114"/>
              <a:gd name="T9" fmla="*/ 326510 h 326510"/>
              <a:gd name="T10" fmla="*/ 0 w 405114"/>
              <a:gd name="T11" fmla="*/ 326510 h 326510"/>
              <a:gd name="T12" fmla="*/ 0 w 405114"/>
              <a:gd name="T13" fmla="*/ 326510 h 326510"/>
              <a:gd name="T14" fmla="*/ 0 w 405114"/>
              <a:gd name="T15" fmla="*/ 0 h 326510"/>
              <a:gd name="T16" fmla="*/ 0 w 405114"/>
              <a:gd name="T17" fmla="*/ 0 h 3265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5114"/>
              <a:gd name="T28" fmla="*/ 0 h 326510"/>
              <a:gd name="T29" fmla="*/ 405114 w 405114"/>
              <a:gd name="T30" fmla="*/ 326510 h 326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5114" h="326510">
                <a:moveTo>
                  <a:pt x="0" y="0"/>
                </a:moveTo>
                <a:lnTo>
                  <a:pt x="405114" y="0"/>
                </a:lnTo>
                <a:lnTo>
                  <a:pt x="405114" y="326510"/>
                </a:lnTo>
                <a:lnTo>
                  <a:pt x="0" y="326510"/>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fld id="{8F8D91C3-46CB-3C4E-920E-114CD3422698}" type="slidenum">
              <a:rPr kumimoji="0" lang="en-US" altLang="en-U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fld>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798B36A2-454B-5746-AC33-7798D9740309}"/>
              </a:ext>
            </a:extLst>
          </p:cNvPr>
          <p:cNvSpPr>
            <a:spLocks noChangeArrowheads="1"/>
          </p:cNvSpPr>
          <p:nvPr userDrawn="1"/>
        </p:nvSpPr>
        <p:spPr bwMode="auto">
          <a:xfrm>
            <a:off x="276219" y="109637"/>
            <a:ext cx="6375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5073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335FF2-96C2-E047-A00B-1C277A9D49AD}" type="datetimeFigureOut">
              <a:rPr lang="en-US" smtClean="0"/>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5B61D-44FF-B349-A740-A8611B1EB806}" type="slidenum">
              <a:rPr lang="en-US" smtClean="0"/>
              <a:t>‹#›</a:t>
            </a:fld>
            <a:endParaRPr lang="en-US"/>
          </a:p>
        </p:txBody>
      </p:sp>
    </p:spTree>
    <p:extLst>
      <p:ext uri="{BB962C8B-B14F-4D97-AF65-F5344CB8AC3E}">
        <p14:creationId xmlns:p14="http://schemas.microsoft.com/office/powerpoint/2010/main" val="24429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335FF2-96C2-E047-A00B-1C277A9D49AD}" type="datetimeFigureOut">
              <a:rPr lang="en-US" smtClean="0"/>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5B61D-44FF-B349-A740-A8611B1EB806}" type="slidenum">
              <a:rPr lang="en-US" smtClean="0"/>
              <a:t>‹#›</a:t>
            </a:fld>
            <a:endParaRPr lang="en-US"/>
          </a:p>
        </p:txBody>
      </p:sp>
    </p:spTree>
    <p:extLst>
      <p:ext uri="{BB962C8B-B14F-4D97-AF65-F5344CB8AC3E}">
        <p14:creationId xmlns:p14="http://schemas.microsoft.com/office/powerpoint/2010/main" val="139538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335FF2-96C2-E047-A00B-1C277A9D49AD}" type="datetimeFigureOut">
              <a:rPr lang="en-US" smtClean="0"/>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5B61D-44FF-B349-A740-A8611B1EB806}" type="slidenum">
              <a:rPr lang="en-US" smtClean="0"/>
              <a:t>‹#›</a:t>
            </a:fld>
            <a:endParaRPr lang="en-US"/>
          </a:p>
        </p:txBody>
      </p:sp>
    </p:spTree>
    <p:extLst>
      <p:ext uri="{BB962C8B-B14F-4D97-AF65-F5344CB8AC3E}">
        <p14:creationId xmlns:p14="http://schemas.microsoft.com/office/powerpoint/2010/main" val="27326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335FF2-96C2-E047-A00B-1C277A9D49AD}" type="datetimeFigureOut">
              <a:rPr lang="en-US" smtClean="0"/>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5B61D-44FF-B349-A740-A8611B1EB806}" type="slidenum">
              <a:rPr lang="en-US" smtClean="0"/>
              <a:t>‹#›</a:t>
            </a:fld>
            <a:endParaRPr lang="en-US"/>
          </a:p>
        </p:txBody>
      </p:sp>
    </p:spTree>
    <p:extLst>
      <p:ext uri="{BB962C8B-B14F-4D97-AF65-F5344CB8AC3E}">
        <p14:creationId xmlns:p14="http://schemas.microsoft.com/office/powerpoint/2010/main" val="177052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335FF2-96C2-E047-A00B-1C277A9D49AD}" type="datetimeFigureOut">
              <a:rPr lang="en-US" smtClean="0"/>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5B61D-44FF-B349-A740-A8611B1EB806}" type="slidenum">
              <a:rPr lang="en-US" smtClean="0"/>
              <a:t>‹#›</a:t>
            </a:fld>
            <a:endParaRPr lang="en-US"/>
          </a:p>
        </p:txBody>
      </p:sp>
    </p:spTree>
    <p:extLst>
      <p:ext uri="{BB962C8B-B14F-4D97-AF65-F5344CB8AC3E}">
        <p14:creationId xmlns:p14="http://schemas.microsoft.com/office/powerpoint/2010/main" val="325902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335FF2-96C2-E047-A00B-1C277A9D49AD}" type="datetimeFigureOut">
              <a:rPr lang="en-US" smtClean="0"/>
              <a:t>4/19/20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5B61D-44FF-B349-A740-A8611B1EB806}" type="slidenum">
              <a:rPr lang="en-US" smtClean="0"/>
              <a:t>‹#›</a:t>
            </a:fld>
            <a:endParaRPr lang="en-US"/>
          </a:p>
        </p:txBody>
      </p:sp>
    </p:spTree>
    <p:extLst>
      <p:ext uri="{BB962C8B-B14F-4D97-AF65-F5344CB8AC3E}">
        <p14:creationId xmlns:p14="http://schemas.microsoft.com/office/powerpoint/2010/main" val="212494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335FF2-96C2-E047-A00B-1C277A9D49AD}" type="datetimeFigureOut">
              <a:rPr lang="en-US" smtClean="0"/>
              <a:t>4/19/20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5B61D-44FF-B349-A740-A8611B1EB806}" type="slidenum">
              <a:rPr lang="en-US" smtClean="0"/>
              <a:t>‹#›</a:t>
            </a:fld>
            <a:endParaRPr lang="en-US"/>
          </a:p>
        </p:txBody>
      </p:sp>
    </p:spTree>
    <p:extLst>
      <p:ext uri="{BB962C8B-B14F-4D97-AF65-F5344CB8AC3E}">
        <p14:creationId xmlns:p14="http://schemas.microsoft.com/office/powerpoint/2010/main" val="18246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35FF2-96C2-E047-A00B-1C277A9D49AD}" type="datetimeFigureOut">
              <a:rPr lang="en-US" smtClean="0"/>
              <a:t>4/19/20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5B61D-44FF-B349-A740-A8611B1EB806}" type="slidenum">
              <a:rPr lang="en-US" smtClean="0"/>
              <a:t>‹#›</a:t>
            </a:fld>
            <a:endParaRPr lang="en-US"/>
          </a:p>
        </p:txBody>
      </p:sp>
    </p:spTree>
    <p:extLst>
      <p:ext uri="{BB962C8B-B14F-4D97-AF65-F5344CB8AC3E}">
        <p14:creationId xmlns:p14="http://schemas.microsoft.com/office/powerpoint/2010/main" val="406135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335FF2-96C2-E047-A00B-1C277A9D49AD}" type="datetimeFigureOut">
              <a:rPr lang="en-US" smtClean="0"/>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5B61D-44FF-B349-A740-A8611B1EB806}" type="slidenum">
              <a:rPr lang="en-US" smtClean="0"/>
              <a:t>‹#›</a:t>
            </a:fld>
            <a:endParaRPr lang="en-US"/>
          </a:p>
        </p:txBody>
      </p:sp>
    </p:spTree>
    <p:extLst>
      <p:ext uri="{BB962C8B-B14F-4D97-AF65-F5344CB8AC3E}">
        <p14:creationId xmlns:p14="http://schemas.microsoft.com/office/powerpoint/2010/main" val="190691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335FF2-96C2-E047-A00B-1C277A9D49AD}" type="datetimeFigureOut">
              <a:rPr lang="en-US" smtClean="0"/>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5B61D-44FF-B349-A740-A8611B1EB806}" type="slidenum">
              <a:rPr lang="en-US" smtClean="0"/>
              <a:t>‹#›</a:t>
            </a:fld>
            <a:endParaRPr lang="en-US"/>
          </a:p>
        </p:txBody>
      </p:sp>
    </p:spTree>
    <p:extLst>
      <p:ext uri="{BB962C8B-B14F-4D97-AF65-F5344CB8AC3E}">
        <p14:creationId xmlns:p14="http://schemas.microsoft.com/office/powerpoint/2010/main" val="63599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8335FF2-96C2-E047-A00B-1C277A9D49AD}" type="datetimeFigureOut">
              <a:rPr lang="en-US" smtClean="0"/>
              <a:t>4/19/20</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1F5B61D-44FF-B349-A740-A8611B1EB806}" type="slidenum">
              <a:rPr lang="en-US" smtClean="0"/>
              <a:t>‹#›</a:t>
            </a:fld>
            <a:endParaRPr lang="en-US"/>
          </a:p>
        </p:txBody>
      </p:sp>
    </p:spTree>
    <p:extLst>
      <p:ext uri="{BB962C8B-B14F-4D97-AF65-F5344CB8AC3E}">
        <p14:creationId xmlns:p14="http://schemas.microsoft.com/office/powerpoint/2010/main" val="1002620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965B49-E2A4-724D-BCAB-C85248FBC2AA}"/>
              </a:ext>
            </a:extLst>
          </p:cNvPr>
          <p:cNvSpPr/>
          <p:nvPr/>
        </p:nvSpPr>
        <p:spPr>
          <a:xfrm>
            <a:off x="0" y="2235056"/>
            <a:ext cx="6858000" cy="1470799"/>
          </a:xfrm>
          <a:prstGeom prst="rect">
            <a:avLst/>
          </a:prstGeom>
          <a:solidFill>
            <a:srgbClr val="104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4">
            <a:extLst>
              <a:ext uri="{FF2B5EF4-FFF2-40B4-BE49-F238E27FC236}">
                <a16:creationId xmlns:a16="http://schemas.microsoft.com/office/drawing/2014/main" id="{4A3BFDEE-CE22-0E40-AA8E-4DD4D5D5471F}"/>
              </a:ext>
            </a:extLst>
          </p:cNvPr>
          <p:cNvSpPr/>
          <p:nvPr/>
        </p:nvSpPr>
        <p:spPr>
          <a:xfrm>
            <a:off x="-1" y="2616674"/>
            <a:ext cx="6858000" cy="1722874"/>
          </a:xfrm>
          <a:prstGeom prst="rect">
            <a:avLst/>
          </a:prstGeom>
          <a:solidFill>
            <a:srgbClr val="104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6" name="TextBox 5">
            <a:extLst>
              <a:ext uri="{FF2B5EF4-FFF2-40B4-BE49-F238E27FC236}">
                <a16:creationId xmlns:a16="http://schemas.microsoft.com/office/drawing/2014/main" id="{2536E16C-5A0C-B24F-9006-C3814D1DE6FE}"/>
              </a:ext>
            </a:extLst>
          </p:cNvPr>
          <p:cNvSpPr txBox="1"/>
          <p:nvPr/>
        </p:nvSpPr>
        <p:spPr>
          <a:xfrm>
            <a:off x="279836" y="2434695"/>
            <a:ext cx="6298325" cy="1701684"/>
          </a:xfrm>
          <a:prstGeom prst="rect">
            <a:avLst/>
          </a:prstGeom>
          <a:noFill/>
          <a:ln>
            <a:noFill/>
          </a:ln>
        </p:spPr>
        <p:txBody>
          <a:bodyPr wrap="square" rtlCol="0">
            <a:spAutoFit/>
          </a:bodyPr>
          <a:lstStyle/>
          <a:p>
            <a:pPr>
              <a:lnSpc>
                <a:spcPct val="150000"/>
              </a:lnSpc>
            </a:pPr>
            <a:r>
              <a:rPr lang="en-US" dirty="0">
                <a:solidFill>
                  <a:schemeClr val="bg1"/>
                </a:solidFill>
                <a:latin typeface="Century Gothic" panose="020B0502020202020204" pitchFamily="34" charset="0"/>
              </a:rPr>
              <a:t>As organizations and individuals rush to work from home, video conferencing has become a key part of staying connected and working together. Here are key tips for securely hosting a video conference.</a:t>
            </a:r>
          </a:p>
        </p:txBody>
      </p:sp>
      <p:sp>
        <p:nvSpPr>
          <p:cNvPr id="7" name="Rectangle 6">
            <a:extLst>
              <a:ext uri="{FF2B5EF4-FFF2-40B4-BE49-F238E27FC236}">
                <a16:creationId xmlns:a16="http://schemas.microsoft.com/office/drawing/2014/main" id="{1548F057-C849-4C46-A6F6-46B7A2D8BD2F}"/>
              </a:ext>
            </a:extLst>
          </p:cNvPr>
          <p:cNvSpPr/>
          <p:nvPr/>
        </p:nvSpPr>
        <p:spPr>
          <a:xfrm>
            <a:off x="142875" y="980481"/>
            <a:ext cx="6715123" cy="1039131"/>
          </a:xfrm>
          <a:prstGeom prst="rect">
            <a:avLst/>
          </a:prstGeom>
        </p:spPr>
        <p:txBody>
          <a:bodyPr wrap="square">
            <a:spAutoFit/>
          </a:bodyPr>
          <a:lstStyle/>
          <a:p>
            <a:pPr>
              <a:lnSpc>
                <a:spcPct val="115000"/>
              </a:lnSpc>
            </a:pPr>
            <a:r>
              <a:rPr lang="en-US" sz="2800" kern="0" dirty="0">
                <a:solidFill>
                  <a:srgbClr val="104C6F"/>
                </a:solidFill>
                <a:latin typeface="Century Gothic" panose="020B0502020202020204" pitchFamily="34" charset="0"/>
                <a:ea typeface="Times New Roman" panose="02020603050405020304" pitchFamily="18" charset="0"/>
                <a:cs typeface="Times New Roman" panose="02020603050405020304" pitchFamily="18" charset="0"/>
              </a:rPr>
              <a:t>Video Conferencing Tips for Organizers</a:t>
            </a:r>
          </a:p>
        </p:txBody>
      </p:sp>
      <p:sp>
        <p:nvSpPr>
          <p:cNvPr id="9" name="TextBox 8">
            <a:extLst>
              <a:ext uri="{FF2B5EF4-FFF2-40B4-BE49-F238E27FC236}">
                <a16:creationId xmlns:a16="http://schemas.microsoft.com/office/drawing/2014/main" id="{0CAA1CC8-8CDD-A142-A9EB-42D029C02D42}"/>
              </a:ext>
            </a:extLst>
          </p:cNvPr>
          <p:cNvSpPr txBox="1"/>
          <p:nvPr/>
        </p:nvSpPr>
        <p:spPr>
          <a:xfrm>
            <a:off x="1650056" y="7075831"/>
            <a:ext cx="5047488" cy="1996252"/>
          </a:xfrm>
          <a:prstGeom prst="rect">
            <a:avLst/>
          </a:prstGeom>
          <a:noFill/>
        </p:spPr>
        <p:txBody>
          <a:bodyPr wrap="square" rtlCol="0">
            <a:spAutoFit/>
          </a:bodyPr>
          <a:lstStyle/>
          <a:p>
            <a:pPr lvl="0">
              <a:lnSpc>
                <a:spcPct val="150000"/>
              </a:lnSpc>
            </a:pPr>
            <a:r>
              <a:rPr lang="en-US" sz="1200" dirty="0">
                <a:latin typeface="Century Gothic" panose="020B0502020202020204" pitchFamily="34" charset="0"/>
              </a:rPr>
              <a:t>Make sure you are always using the latest version of the software.  New security features and bug fixes are constantly being released.  The more recent and updated your software, the more secure you will be.  You can do this by enabling automatic updating.  In addition, always quit your program when you are done with it and restart it the next time you want to use it as some teleconferencing software updates every time you restart it.</a:t>
            </a:r>
          </a:p>
        </p:txBody>
      </p:sp>
      <p:cxnSp>
        <p:nvCxnSpPr>
          <p:cNvPr id="10" name="Straight Connector 9">
            <a:extLst>
              <a:ext uri="{FF2B5EF4-FFF2-40B4-BE49-F238E27FC236}">
                <a16:creationId xmlns:a16="http://schemas.microsoft.com/office/drawing/2014/main" id="{ACAC7049-BB2E-1248-8EE1-3FCB3C0E879E}"/>
              </a:ext>
            </a:extLst>
          </p:cNvPr>
          <p:cNvCxnSpPr>
            <a:cxnSpLocks/>
          </p:cNvCxnSpPr>
          <p:nvPr/>
        </p:nvCxnSpPr>
        <p:spPr>
          <a:xfrm>
            <a:off x="1582821" y="6846940"/>
            <a:ext cx="1" cy="2488630"/>
          </a:xfrm>
          <a:prstGeom prst="line">
            <a:avLst/>
          </a:prstGeom>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5755CE3D-DF96-1547-ACD8-D13114668958}"/>
              </a:ext>
            </a:extLst>
          </p:cNvPr>
          <p:cNvSpPr txBox="1"/>
          <p:nvPr/>
        </p:nvSpPr>
        <p:spPr>
          <a:xfrm>
            <a:off x="1650058" y="6768054"/>
            <a:ext cx="4852957" cy="369332"/>
          </a:xfrm>
          <a:prstGeom prst="rect">
            <a:avLst/>
          </a:prstGeom>
          <a:noFill/>
        </p:spPr>
        <p:txBody>
          <a:bodyPr wrap="square" rtlCol="0">
            <a:spAutoFit/>
          </a:bodyPr>
          <a:lstStyle/>
          <a:p>
            <a:pPr lvl="0"/>
            <a:r>
              <a:rPr lang="en-US" dirty="0">
                <a:solidFill>
                  <a:srgbClr val="104C6F"/>
                </a:solidFill>
                <a:latin typeface="Century Gothic" panose="020B0502020202020204" pitchFamily="34" charset="0"/>
              </a:rPr>
              <a:t>Update software</a:t>
            </a:r>
          </a:p>
        </p:txBody>
      </p:sp>
      <p:pic>
        <p:nvPicPr>
          <p:cNvPr id="31" name="Picture 30" descr="A picture containing clock&#10;&#10;Description automatically generated">
            <a:extLst>
              <a:ext uri="{FF2B5EF4-FFF2-40B4-BE49-F238E27FC236}">
                <a16:creationId xmlns:a16="http://schemas.microsoft.com/office/drawing/2014/main" id="{DD66DC3C-8962-3E49-A364-79494F95EB80}"/>
              </a:ext>
            </a:extLst>
          </p:cNvPr>
          <p:cNvPicPr>
            <a:picLocks noChangeAspect="1"/>
          </p:cNvPicPr>
          <p:nvPr/>
        </p:nvPicPr>
        <p:blipFill rotWithShape="1">
          <a:blip r:embed="rId2"/>
          <a:srcRect t="7619"/>
          <a:stretch/>
        </p:blipFill>
        <p:spPr>
          <a:xfrm>
            <a:off x="1549907" y="4448118"/>
            <a:ext cx="3758184" cy="2333859"/>
          </a:xfrm>
          <a:prstGeom prst="rect">
            <a:avLst/>
          </a:prstGeom>
        </p:spPr>
      </p:pic>
      <p:pic>
        <p:nvPicPr>
          <p:cNvPr id="13" name="Picture 12" descr="A close up of a logo&#10;&#10;Description automatically generated">
            <a:extLst>
              <a:ext uri="{FF2B5EF4-FFF2-40B4-BE49-F238E27FC236}">
                <a16:creationId xmlns:a16="http://schemas.microsoft.com/office/drawing/2014/main" id="{238B8769-1B12-6B48-9741-DB78A50E0F5E}"/>
              </a:ext>
            </a:extLst>
          </p:cNvPr>
          <p:cNvPicPr>
            <a:picLocks noChangeAspect="1"/>
          </p:cNvPicPr>
          <p:nvPr/>
        </p:nvPicPr>
        <p:blipFill rotWithShape="1">
          <a:blip r:embed="rId3"/>
          <a:srcRect l="23481" t="77407" r="61903" b="6885"/>
          <a:stretch/>
        </p:blipFill>
        <p:spPr>
          <a:xfrm>
            <a:off x="3886" y="7405455"/>
            <a:ext cx="1578935" cy="1371600"/>
          </a:xfrm>
          <a:prstGeom prst="rect">
            <a:avLst/>
          </a:prstGeom>
        </p:spPr>
      </p:pic>
    </p:spTree>
    <p:extLst>
      <p:ext uri="{BB962C8B-B14F-4D97-AF65-F5344CB8AC3E}">
        <p14:creationId xmlns:p14="http://schemas.microsoft.com/office/powerpoint/2010/main" val="312849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AEED5E8-B589-E045-8CC5-31946956A38D}"/>
              </a:ext>
            </a:extLst>
          </p:cNvPr>
          <p:cNvSpPr txBox="1"/>
          <p:nvPr/>
        </p:nvSpPr>
        <p:spPr>
          <a:xfrm>
            <a:off x="1608419" y="3166758"/>
            <a:ext cx="5047488" cy="1165191"/>
          </a:xfrm>
          <a:prstGeom prst="rect">
            <a:avLst/>
          </a:prstGeom>
          <a:noFill/>
        </p:spPr>
        <p:txBody>
          <a:bodyPr wrap="square" rtlCol="0">
            <a:spAutoFit/>
          </a:bodyPr>
          <a:lstStyle/>
          <a:p>
            <a:pPr lvl="0">
              <a:lnSpc>
                <a:spcPct val="150000"/>
              </a:lnSpc>
            </a:pPr>
            <a:r>
              <a:rPr lang="en-US" sz="1200" dirty="0">
                <a:latin typeface="Century Gothic" panose="020B0502020202020204" pitchFamily="34" charset="0"/>
              </a:rPr>
              <a:t>Review the people attending your event. If there is someone you do not know or cannot identify, have that person confirm their identity.  If you have any concerns, remove them from the conference.</a:t>
            </a:r>
          </a:p>
        </p:txBody>
      </p:sp>
      <p:cxnSp>
        <p:nvCxnSpPr>
          <p:cNvPr id="28" name="Straight Connector 27">
            <a:extLst>
              <a:ext uri="{FF2B5EF4-FFF2-40B4-BE49-F238E27FC236}">
                <a16:creationId xmlns:a16="http://schemas.microsoft.com/office/drawing/2014/main" id="{57C49012-8EAE-C04C-9C51-3AF07A1C001E}"/>
              </a:ext>
            </a:extLst>
          </p:cNvPr>
          <p:cNvCxnSpPr>
            <a:cxnSpLocks/>
          </p:cNvCxnSpPr>
          <p:nvPr/>
        </p:nvCxnSpPr>
        <p:spPr>
          <a:xfrm>
            <a:off x="1541184" y="2937867"/>
            <a:ext cx="0" cy="1394082"/>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7093C2EE-BEDC-994B-8941-989E43C65CD7}"/>
              </a:ext>
            </a:extLst>
          </p:cNvPr>
          <p:cNvSpPr txBox="1"/>
          <p:nvPr/>
        </p:nvSpPr>
        <p:spPr>
          <a:xfrm>
            <a:off x="1608421" y="2858981"/>
            <a:ext cx="4852957" cy="369332"/>
          </a:xfrm>
          <a:prstGeom prst="rect">
            <a:avLst/>
          </a:prstGeom>
          <a:noFill/>
        </p:spPr>
        <p:txBody>
          <a:bodyPr wrap="square" rtlCol="0">
            <a:spAutoFit/>
          </a:bodyPr>
          <a:lstStyle/>
          <a:p>
            <a:pPr lvl="0"/>
            <a:r>
              <a:rPr lang="en-US" dirty="0">
                <a:solidFill>
                  <a:srgbClr val="104C6F"/>
                </a:solidFill>
                <a:latin typeface="Century Gothic" panose="020B0502020202020204" pitchFamily="34" charset="0"/>
              </a:rPr>
              <a:t>Review attendees</a:t>
            </a:r>
          </a:p>
        </p:txBody>
      </p:sp>
      <p:sp>
        <p:nvSpPr>
          <p:cNvPr id="31" name="Rectangle 30">
            <a:extLst>
              <a:ext uri="{FF2B5EF4-FFF2-40B4-BE49-F238E27FC236}">
                <a16:creationId xmlns:a16="http://schemas.microsoft.com/office/drawing/2014/main" id="{2F19257A-6CFB-7F4B-A1A9-9E6BBAD0B9BF}"/>
              </a:ext>
            </a:extLst>
          </p:cNvPr>
          <p:cNvSpPr/>
          <p:nvPr/>
        </p:nvSpPr>
        <p:spPr>
          <a:xfrm>
            <a:off x="0" y="4498183"/>
            <a:ext cx="6858004"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89903E8-F038-EE49-8396-D052968F1F1A}"/>
              </a:ext>
            </a:extLst>
          </p:cNvPr>
          <p:cNvSpPr txBox="1"/>
          <p:nvPr/>
        </p:nvSpPr>
        <p:spPr>
          <a:xfrm>
            <a:off x="94266" y="4599872"/>
            <a:ext cx="4852957" cy="369332"/>
          </a:xfrm>
          <a:prstGeom prst="rect">
            <a:avLst/>
          </a:prstGeom>
          <a:noFill/>
        </p:spPr>
        <p:txBody>
          <a:bodyPr wrap="square" rtlCol="0">
            <a:spAutoFit/>
          </a:bodyPr>
          <a:lstStyle/>
          <a:p>
            <a:pPr lvl="0"/>
            <a:r>
              <a:rPr lang="en-US" dirty="0">
                <a:solidFill>
                  <a:srgbClr val="104C6F"/>
                </a:solidFill>
                <a:latin typeface="Century Gothic" panose="020B0502020202020204" pitchFamily="34" charset="0"/>
              </a:rPr>
              <a:t>Lock the conference</a:t>
            </a:r>
          </a:p>
        </p:txBody>
      </p:sp>
      <p:cxnSp>
        <p:nvCxnSpPr>
          <p:cNvPr id="35" name="Straight Connector 34">
            <a:extLst>
              <a:ext uri="{FF2B5EF4-FFF2-40B4-BE49-F238E27FC236}">
                <a16:creationId xmlns:a16="http://schemas.microsoft.com/office/drawing/2014/main" id="{E2D09BD2-BC4C-7A44-842D-69A268399E1F}"/>
              </a:ext>
            </a:extLst>
          </p:cNvPr>
          <p:cNvCxnSpPr>
            <a:cxnSpLocks/>
          </p:cNvCxnSpPr>
          <p:nvPr/>
        </p:nvCxnSpPr>
        <p:spPr>
          <a:xfrm>
            <a:off x="4746754" y="4575380"/>
            <a:ext cx="0" cy="1287732"/>
          </a:xfrm>
          <a:prstGeom prst="line">
            <a:avLst/>
          </a:prstGeom>
        </p:spPr>
        <p:style>
          <a:lnRef idx="3">
            <a:schemeClr val="accent2"/>
          </a:lnRef>
          <a:fillRef idx="0">
            <a:schemeClr val="accent2"/>
          </a:fillRef>
          <a:effectRef idx="2">
            <a:schemeClr val="accent2"/>
          </a:effectRef>
          <a:fontRef idx="minor">
            <a:schemeClr val="tx1"/>
          </a:fontRef>
        </p:style>
      </p:cxnSp>
      <p:sp>
        <p:nvSpPr>
          <p:cNvPr id="36" name="Rectangle 35">
            <a:extLst>
              <a:ext uri="{FF2B5EF4-FFF2-40B4-BE49-F238E27FC236}">
                <a16:creationId xmlns:a16="http://schemas.microsoft.com/office/drawing/2014/main" id="{33CAED7F-FE8F-2143-BD30-E0C3657C242D}"/>
              </a:ext>
            </a:extLst>
          </p:cNvPr>
          <p:cNvSpPr/>
          <p:nvPr/>
        </p:nvSpPr>
        <p:spPr>
          <a:xfrm>
            <a:off x="-4" y="799926"/>
            <a:ext cx="6858004" cy="18741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6D182BC-CFFD-0D46-9681-D573DC6B79BA}"/>
              </a:ext>
            </a:extLst>
          </p:cNvPr>
          <p:cNvSpPr txBox="1"/>
          <p:nvPr/>
        </p:nvSpPr>
        <p:spPr>
          <a:xfrm>
            <a:off x="94262" y="1373937"/>
            <a:ext cx="4652492" cy="1441677"/>
          </a:xfrm>
          <a:prstGeom prst="rect">
            <a:avLst/>
          </a:prstGeom>
          <a:noFill/>
        </p:spPr>
        <p:txBody>
          <a:bodyPr wrap="square" rtlCol="0">
            <a:spAutoFit/>
          </a:bodyPr>
          <a:lstStyle/>
          <a:p>
            <a:pPr>
              <a:lnSpc>
                <a:spcPct val="150000"/>
              </a:lnSpc>
            </a:pPr>
            <a:r>
              <a:rPr lang="en-US" sz="1200" dirty="0">
                <a:latin typeface="Century Gothic" panose="020B0502020202020204" pitchFamily="34" charset="0"/>
              </a:rPr>
              <a:t>One of the most effective ways to protect the privacy and security of your conference is to require a password for people to join.  The password can often be included in the conference invite, making it easy for people to securely join.</a:t>
            </a:r>
          </a:p>
          <a:p>
            <a:pPr>
              <a:lnSpc>
                <a:spcPct val="150000"/>
              </a:lnSpc>
            </a:pPr>
            <a:endParaRPr lang="en-US" sz="1200" b="1" dirty="0">
              <a:latin typeface="Century Gothic" panose="020B0502020202020204" pitchFamily="34" charset="0"/>
            </a:endParaRPr>
          </a:p>
        </p:txBody>
      </p:sp>
      <p:sp>
        <p:nvSpPr>
          <p:cNvPr id="38" name="TextBox 37">
            <a:extLst>
              <a:ext uri="{FF2B5EF4-FFF2-40B4-BE49-F238E27FC236}">
                <a16:creationId xmlns:a16="http://schemas.microsoft.com/office/drawing/2014/main" id="{05660EDA-C153-7544-852F-14F73E3DE659}"/>
              </a:ext>
            </a:extLst>
          </p:cNvPr>
          <p:cNvSpPr txBox="1"/>
          <p:nvPr/>
        </p:nvSpPr>
        <p:spPr>
          <a:xfrm>
            <a:off x="94262" y="1064004"/>
            <a:ext cx="4852957" cy="369332"/>
          </a:xfrm>
          <a:prstGeom prst="rect">
            <a:avLst/>
          </a:prstGeom>
          <a:noFill/>
        </p:spPr>
        <p:txBody>
          <a:bodyPr wrap="square" rtlCol="0">
            <a:spAutoFit/>
          </a:bodyPr>
          <a:lstStyle/>
          <a:p>
            <a:pPr lvl="0"/>
            <a:r>
              <a:rPr lang="en-US" dirty="0">
                <a:solidFill>
                  <a:srgbClr val="104C6F"/>
                </a:solidFill>
                <a:latin typeface="Century Gothic" panose="020B0502020202020204" pitchFamily="34" charset="0"/>
              </a:rPr>
              <a:t>Require a password </a:t>
            </a:r>
            <a:r>
              <a:rPr lang="en-US">
                <a:solidFill>
                  <a:srgbClr val="104C6F"/>
                </a:solidFill>
                <a:latin typeface="Century Gothic" panose="020B0502020202020204" pitchFamily="34" charset="0"/>
              </a:rPr>
              <a:t>for entry</a:t>
            </a:r>
            <a:endParaRPr lang="en-US" dirty="0">
              <a:solidFill>
                <a:srgbClr val="104C6F"/>
              </a:solidFill>
              <a:latin typeface="Century Gothic" panose="020B0502020202020204" pitchFamily="34" charset="0"/>
            </a:endParaRPr>
          </a:p>
        </p:txBody>
      </p:sp>
      <p:cxnSp>
        <p:nvCxnSpPr>
          <p:cNvPr id="40" name="Straight Connector 39">
            <a:extLst>
              <a:ext uri="{FF2B5EF4-FFF2-40B4-BE49-F238E27FC236}">
                <a16:creationId xmlns:a16="http://schemas.microsoft.com/office/drawing/2014/main" id="{5132FA20-5C25-0B4C-8339-6CE42E86EBC6}"/>
              </a:ext>
            </a:extLst>
          </p:cNvPr>
          <p:cNvCxnSpPr>
            <a:cxnSpLocks/>
          </p:cNvCxnSpPr>
          <p:nvPr/>
        </p:nvCxnSpPr>
        <p:spPr>
          <a:xfrm flipH="1">
            <a:off x="4742579" y="1064004"/>
            <a:ext cx="4188" cy="1480398"/>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EF9C6CBA-C1A0-D74A-9520-F6CCF607DC29}"/>
              </a:ext>
            </a:extLst>
          </p:cNvPr>
          <p:cNvPicPr>
            <a:picLocks noChangeAspect="1"/>
          </p:cNvPicPr>
          <p:nvPr/>
        </p:nvPicPr>
        <p:blipFill rotWithShape="1">
          <a:blip r:embed="rId2"/>
          <a:srcRect l="16657" t="15747" r="15894" b="5496"/>
          <a:stretch/>
        </p:blipFill>
        <p:spPr>
          <a:xfrm>
            <a:off x="121583" y="6154332"/>
            <a:ext cx="1273942" cy="1371600"/>
          </a:xfrm>
          <a:prstGeom prst="rect">
            <a:avLst/>
          </a:prstGeom>
        </p:spPr>
      </p:pic>
      <p:sp>
        <p:nvSpPr>
          <p:cNvPr id="41" name="TextBox 40">
            <a:extLst>
              <a:ext uri="{FF2B5EF4-FFF2-40B4-BE49-F238E27FC236}">
                <a16:creationId xmlns:a16="http://schemas.microsoft.com/office/drawing/2014/main" id="{18A8787D-FF28-5E4E-83FF-585DACC1D5A2}"/>
              </a:ext>
            </a:extLst>
          </p:cNvPr>
          <p:cNvSpPr txBox="1"/>
          <p:nvPr/>
        </p:nvSpPr>
        <p:spPr>
          <a:xfrm>
            <a:off x="1557309" y="6619985"/>
            <a:ext cx="5047488" cy="610680"/>
          </a:xfrm>
          <a:prstGeom prst="rect">
            <a:avLst/>
          </a:prstGeom>
          <a:noFill/>
        </p:spPr>
        <p:txBody>
          <a:bodyPr wrap="square" rtlCol="0">
            <a:spAutoFit/>
          </a:bodyPr>
          <a:lstStyle/>
          <a:p>
            <a:pPr>
              <a:lnSpc>
                <a:spcPct val="150000"/>
              </a:lnSpc>
            </a:pPr>
            <a:r>
              <a:rPr lang="en-US" sz="1200" dirty="0">
                <a:latin typeface="Century Gothic" panose="020B0502020202020204" pitchFamily="34" charset="0"/>
              </a:rPr>
              <a:t>Remove disruptive or rude participants immediately.</a:t>
            </a:r>
          </a:p>
          <a:p>
            <a:pPr>
              <a:lnSpc>
                <a:spcPct val="150000"/>
              </a:lnSpc>
            </a:pPr>
            <a:endParaRPr lang="en-US" sz="1200" b="1" dirty="0">
              <a:latin typeface="Century Gothic" panose="020B0502020202020204" pitchFamily="34" charset="0"/>
            </a:endParaRPr>
          </a:p>
        </p:txBody>
      </p:sp>
      <p:cxnSp>
        <p:nvCxnSpPr>
          <p:cNvPr id="42" name="Straight Connector 41">
            <a:extLst>
              <a:ext uri="{FF2B5EF4-FFF2-40B4-BE49-F238E27FC236}">
                <a16:creationId xmlns:a16="http://schemas.microsoft.com/office/drawing/2014/main" id="{DC351BCA-40F3-7A42-BF2B-0ADDCEC20386}"/>
              </a:ext>
            </a:extLst>
          </p:cNvPr>
          <p:cNvCxnSpPr>
            <a:cxnSpLocks/>
          </p:cNvCxnSpPr>
          <p:nvPr/>
        </p:nvCxnSpPr>
        <p:spPr>
          <a:xfrm>
            <a:off x="1490074" y="6352994"/>
            <a:ext cx="0" cy="1122243"/>
          </a:xfrm>
          <a:prstGeom prst="line">
            <a:avLst/>
          </a:prstGeom>
        </p:spPr>
        <p:style>
          <a:lnRef idx="3">
            <a:schemeClr val="accent2"/>
          </a:lnRef>
          <a:fillRef idx="0">
            <a:schemeClr val="accent2"/>
          </a:fillRef>
          <a:effectRef idx="2">
            <a:schemeClr val="accent2"/>
          </a:effectRef>
          <a:fontRef idx="minor">
            <a:schemeClr val="tx1"/>
          </a:fontRef>
        </p:style>
      </p:cxnSp>
      <p:sp>
        <p:nvSpPr>
          <p:cNvPr id="43" name="TextBox 42">
            <a:extLst>
              <a:ext uri="{FF2B5EF4-FFF2-40B4-BE49-F238E27FC236}">
                <a16:creationId xmlns:a16="http://schemas.microsoft.com/office/drawing/2014/main" id="{5B5593A7-98D1-B141-B14A-1A50A8E8D204}"/>
              </a:ext>
            </a:extLst>
          </p:cNvPr>
          <p:cNvSpPr txBox="1"/>
          <p:nvPr/>
        </p:nvSpPr>
        <p:spPr>
          <a:xfrm>
            <a:off x="1557311" y="6312208"/>
            <a:ext cx="4852957" cy="369332"/>
          </a:xfrm>
          <a:prstGeom prst="rect">
            <a:avLst/>
          </a:prstGeom>
          <a:noFill/>
        </p:spPr>
        <p:txBody>
          <a:bodyPr wrap="square" rtlCol="0">
            <a:spAutoFit/>
          </a:bodyPr>
          <a:lstStyle/>
          <a:p>
            <a:pPr lvl="0"/>
            <a:r>
              <a:rPr lang="en-US" dirty="0">
                <a:solidFill>
                  <a:srgbClr val="104C6F"/>
                </a:solidFill>
                <a:latin typeface="Century Gothic" panose="020B0502020202020204" pitchFamily="34" charset="0"/>
              </a:rPr>
              <a:t>Eliminate disruptions</a:t>
            </a:r>
          </a:p>
        </p:txBody>
      </p:sp>
      <p:sp>
        <p:nvSpPr>
          <p:cNvPr id="45" name="TextBox 44">
            <a:extLst>
              <a:ext uri="{FF2B5EF4-FFF2-40B4-BE49-F238E27FC236}">
                <a16:creationId xmlns:a16="http://schemas.microsoft.com/office/drawing/2014/main" id="{DCBE76E2-3E55-4B44-95FB-1198D25D2AA8}"/>
              </a:ext>
            </a:extLst>
          </p:cNvPr>
          <p:cNvSpPr txBox="1"/>
          <p:nvPr/>
        </p:nvSpPr>
        <p:spPr>
          <a:xfrm>
            <a:off x="94262" y="4909203"/>
            <a:ext cx="4652497" cy="888192"/>
          </a:xfrm>
          <a:prstGeom prst="rect">
            <a:avLst/>
          </a:prstGeom>
          <a:noFill/>
        </p:spPr>
        <p:txBody>
          <a:bodyPr wrap="square" rtlCol="0">
            <a:spAutoFit/>
          </a:bodyPr>
          <a:lstStyle/>
          <a:p>
            <a:pPr>
              <a:lnSpc>
                <a:spcPct val="150000"/>
              </a:lnSpc>
            </a:pPr>
            <a:r>
              <a:rPr lang="en-US" sz="1200" dirty="0">
                <a:latin typeface="Century Gothic" panose="020B0502020202020204" pitchFamily="34" charset="0"/>
              </a:rPr>
              <a:t>Many solutions offer the option to lock the conference once it has begun, so no one else can join unless you manually allow them.</a:t>
            </a:r>
          </a:p>
        </p:txBody>
      </p:sp>
      <p:sp>
        <p:nvSpPr>
          <p:cNvPr id="57" name="Rectangle 56">
            <a:extLst>
              <a:ext uri="{FF2B5EF4-FFF2-40B4-BE49-F238E27FC236}">
                <a16:creationId xmlns:a16="http://schemas.microsoft.com/office/drawing/2014/main" id="{56CCD950-0DFC-164A-9844-FBDACE652BDE}"/>
              </a:ext>
            </a:extLst>
          </p:cNvPr>
          <p:cNvSpPr/>
          <p:nvPr/>
        </p:nvSpPr>
        <p:spPr>
          <a:xfrm>
            <a:off x="-4192" y="7766658"/>
            <a:ext cx="6858004" cy="1838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3E47121-4F68-534F-BEBD-8CB34C017FAA}"/>
              </a:ext>
            </a:extLst>
          </p:cNvPr>
          <p:cNvSpPr txBox="1"/>
          <p:nvPr/>
        </p:nvSpPr>
        <p:spPr>
          <a:xfrm>
            <a:off x="90087" y="8231614"/>
            <a:ext cx="4652492" cy="1164678"/>
          </a:xfrm>
          <a:prstGeom prst="rect">
            <a:avLst/>
          </a:prstGeom>
          <a:noFill/>
        </p:spPr>
        <p:txBody>
          <a:bodyPr wrap="square" rtlCol="0">
            <a:spAutoFit/>
          </a:bodyPr>
          <a:lstStyle/>
          <a:p>
            <a:pPr>
              <a:lnSpc>
                <a:spcPct val="150000"/>
              </a:lnSpc>
            </a:pPr>
            <a:r>
              <a:rPr lang="en-US" sz="1200" dirty="0">
                <a:latin typeface="Century Gothic" panose="020B0502020202020204" pitchFamily="34" charset="0"/>
              </a:rPr>
              <a:t>Set your event’s default settings to mute participants’ microphones upon entry. Enable audio individually to avoid unwanted disruptions or background noise.</a:t>
            </a:r>
          </a:p>
          <a:p>
            <a:pPr>
              <a:lnSpc>
                <a:spcPct val="150000"/>
              </a:lnSpc>
            </a:pPr>
            <a:endParaRPr lang="en-US" sz="1200" b="1" dirty="0">
              <a:latin typeface="Century Gothic" panose="020B0502020202020204" pitchFamily="34" charset="0"/>
            </a:endParaRPr>
          </a:p>
        </p:txBody>
      </p:sp>
      <p:sp>
        <p:nvSpPr>
          <p:cNvPr id="59" name="TextBox 58">
            <a:extLst>
              <a:ext uri="{FF2B5EF4-FFF2-40B4-BE49-F238E27FC236}">
                <a16:creationId xmlns:a16="http://schemas.microsoft.com/office/drawing/2014/main" id="{DAF5F2AA-B4D4-844A-BE52-931FD6CEB424}"/>
              </a:ext>
            </a:extLst>
          </p:cNvPr>
          <p:cNvSpPr txBox="1"/>
          <p:nvPr/>
        </p:nvSpPr>
        <p:spPr>
          <a:xfrm>
            <a:off x="90087" y="7921681"/>
            <a:ext cx="4852957" cy="369332"/>
          </a:xfrm>
          <a:prstGeom prst="rect">
            <a:avLst/>
          </a:prstGeom>
          <a:noFill/>
        </p:spPr>
        <p:txBody>
          <a:bodyPr wrap="square" rtlCol="0">
            <a:spAutoFit/>
          </a:bodyPr>
          <a:lstStyle/>
          <a:p>
            <a:pPr lvl="0"/>
            <a:r>
              <a:rPr lang="en-US" dirty="0">
                <a:solidFill>
                  <a:srgbClr val="104C6F"/>
                </a:solidFill>
                <a:latin typeface="Century Gothic" panose="020B0502020202020204" pitchFamily="34" charset="0"/>
              </a:rPr>
              <a:t>Configure audio settings</a:t>
            </a:r>
          </a:p>
        </p:txBody>
      </p:sp>
      <p:cxnSp>
        <p:nvCxnSpPr>
          <p:cNvPr id="61" name="Straight Connector 60">
            <a:extLst>
              <a:ext uri="{FF2B5EF4-FFF2-40B4-BE49-F238E27FC236}">
                <a16:creationId xmlns:a16="http://schemas.microsoft.com/office/drawing/2014/main" id="{6A42B37B-17D2-E04A-9E38-D00C7201C520}"/>
              </a:ext>
            </a:extLst>
          </p:cNvPr>
          <p:cNvCxnSpPr>
            <a:cxnSpLocks/>
          </p:cNvCxnSpPr>
          <p:nvPr/>
        </p:nvCxnSpPr>
        <p:spPr>
          <a:xfrm>
            <a:off x="4742579" y="7921681"/>
            <a:ext cx="0" cy="1533181"/>
          </a:xfrm>
          <a:prstGeom prst="line">
            <a:avLst/>
          </a:prstGeom>
        </p:spPr>
        <p:style>
          <a:lnRef idx="3">
            <a:schemeClr val="accent2"/>
          </a:lnRef>
          <a:fillRef idx="0">
            <a:schemeClr val="accent2"/>
          </a:fillRef>
          <a:effectRef idx="2">
            <a:schemeClr val="accent2"/>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id="{206AB307-D006-1747-9721-415E52F3EFC4}"/>
              </a:ext>
            </a:extLst>
          </p:cNvPr>
          <p:cNvPicPr>
            <a:picLocks noChangeAspect="1"/>
          </p:cNvPicPr>
          <p:nvPr/>
        </p:nvPicPr>
        <p:blipFill rotWithShape="1">
          <a:blip r:embed="rId3"/>
          <a:srcRect l="4896" t="79365" r="81352" b="8202"/>
          <a:stretch/>
        </p:blipFill>
        <p:spPr>
          <a:xfrm>
            <a:off x="4830546" y="1172802"/>
            <a:ext cx="1876806" cy="1371600"/>
          </a:xfrm>
          <a:prstGeom prst="rect">
            <a:avLst/>
          </a:prstGeom>
        </p:spPr>
      </p:pic>
      <p:pic>
        <p:nvPicPr>
          <p:cNvPr id="6" name="Picture 5" descr="A picture containing light&#10;&#10;Description automatically generated">
            <a:extLst>
              <a:ext uri="{FF2B5EF4-FFF2-40B4-BE49-F238E27FC236}">
                <a16:creationId xmlns:a16="http://schemas.microsoft.com/office/drawing/2014/main" id="{CBBC1D15-2056-0442-9E47-FFFCAAED4AB8}"/>
              </a:ext>
            </a:extLst>
          </p:cNvPr>
          <p:cNvPicPr>
            <a:picLocks noChangeAspect="1"/>
          </p:cNvPicPr>
          <p:nvPr/>
        </p:nvPicPr>
        <p:blipFill>
          <a:blip r:embed="rId4"/>
          <a:stretch>
            <a:fillRect/>
          </a:stretch>
        </p:blipFill>
        <p:spPr>
          <a:xfrm>
            <a:off x="5261457" y="7955423"/>
            <a:ext cx="1014984" cy="1377680"/>
          </a:xfrm>
          <a:prstGeom prst="rect">
            <a:avLst/>
          </a:prstGeom>
        </p:spPr>
      </p:pic>
      <p:pic>
        <p:nvPicPr>
          <p:cNvPr id="8" name="Picture 7" descr="A close up of a logo&#10;&#10;Description automatically generated">
            <a:extLst>
              <a:ext uri="{FF2B5EF4-FFF2-40B4-BE49-F238E27FC236}">
                <a16:creationId xmlns:a16="http://schemas.microsoft.com/office/drawing/2014/main" id="{B37501CD-6996-3040-B11E-92CDCFBEF678}"/>
              </a:ext>
            </a:extLst>
          </p:cNvPr>
          <p:cNvPicPr>
            <a:picLocks noChangeAspect="1"/>
          </p:cNvPicPr>
          <p:nvPr/>
        </p:nvPicPr>
        <p:blipFill rotWithShape="1">
          <a:blip r:embed="rId3"/>
          <a:srcRect l="23847" t="5763" r="61571" b="76198"/>
          <a:stretch/>
        </p:blipFill>
        <p:spPr>
          <a:xfrm>
            <a:off x="5083147" y="4550212"/>
            <a:ext cx="1371603" cy="1371600"/>
          </a:xfrm>
          <a:prstGeom prst="rect">
            <a:avLst/>
          </a:prstGeom>
        </p:spPr>
      </p:pic>
      <p:pic>
        <p:nvPicPr>
          <p:cNvPr id="10" name="Picture 9" descr="A close up of a logo&#10;&#10;Description automatically generated">
            <a:extLst>
              <a:ext uri="{FF2B5EF4-FFF2-40B4-BE49-F238E27FC236}">
                <a16:creationId xmlns:a16="http://schemas.microsoft.com/office/drawing/2014/main" id="{6D4FBA26-B1CD-704A-B07E-35BCD1783915}"/>
              </a:ext>
            </a:extLst>
          </p:cNvPr>
          <p:cNvPicPr>
            <a:picLocks noChangeAspect="1"/>
          </p:cNvPicPr>
          <p:nvPr/>
        </p:nvPicPr>
        <p:blipFill rotWithShape="1">
          <a:blip r:embed="rId5"/>
          <a:srcRect l="23709" t="23353" r="23454" b="21562"/>
          <a:stretch/>
        </p:blipFill>
        <p:spPr>
          <a:xfrm>
            <a:off x="100735" y="2909665"/>
            <a:ext cx="1315638" cy="1371600"/>
          </a:xfrm>
          <a:prstGeom prst="rect">
            <a:avLst/>
          </a:prstGeom>
        </p:spPr>
      </p:pic>
    </p:spTree>
    <p:extLst>
      <p:ext uri="{BB962C8B-B14F-4D97-AF65-F5344CB8AC3E}">
        <p14:creationId xmlns:p14="http://schemas.microsoft.com/office/powerpoint/2010/main" val="235529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AEED5E8-B589-E045-8CC5-31946956A38D}"/>
              </a:ext>
            </a:extLst>
          </p:cNvPr>
          <p:cNvSpPr txBox="1"/>
          <p:nvPr/>
        </p:nvSpPr>
        <p:spPr>
          <a:xfrm>
            <a:off x="1608419" y="1092307"/>
            <a:ext cx="5047488" cy="1442254"/>
          </a:xfrm>
          <a:prstGeom prst="rect">
            <a:avLst/>
          </a:prstGeom>
          <a:noFill/>
        </p:spPr>
        <p:txBody>
          <a:bodyPr wrap="square" rtlCol="0">
            <a:spAutoFit/>
          </a:bodyPr>
          <a:lstStyle/>
          <a:p>
            <a:pPr lvl="0" algn="just">
              <a:lnSpc>
                <a:spcPct val="150000"/>
              </a:lnSpc>
            </a:pPr>
            <a:r>
              <a:rPr lang="en-US" sz="1200" dirty="0">
                <a:latin typeface="Century Gothic" panose="020B0502020202020204" pitchFamily="34" charset="0"/>
              </a:rPr>
              <a:t>Exit all other applications and remove any sensitive materials from your computer’s desktop.  This helps ensure you don’t get any distracting pop-ups on your screen or accidently share any sensitive or embarrassing information.  Consider only sharing the app screen and not your entire desktop.</a:t>
            </a:r>
          </a:p>
        </p:txBody>
      </p:sp>
      <p:cxnSp>
        <p:nvCxnSpPr>
          <p:cNvPr id="28" name="Straight Connector 27">
            <a:extLst>
              <a:ext uri="{FF2B5EF4-FFF2-40B4-BE49-F238E27FC236}">
                <a16:creationId xmlns:a16="http://schemas.microsoft.com/office/drawing/2014/main" id="{57C49012-8EAE-C04C-9C51-3AF07A1C001E}"/>
              </a:ext>
            </a:extLst>
          </p:cNvPr>
          <p:cNvCxnSpPr>
            <a:cxnSpLocks/>
          </p:cNvCxnSpPr>
          <p:nvPr/>
        </p:nvCxnSpPr>
        <p:spPr>
          <a:xfrm>
            <a:off x="1541184" y="863416"/>
            <a:ext cx="0" cy="194808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7093C2EE-BEDC-994B-8941-989E43C65CD7}"/>
              </a:ext>
            </a:extLst>
          </p:cNvPr>
          <p:cNvSpPr txBox="1"/>
          <p:nvPr/>
        </p:nvSpPr>
        <p:spPr>
          <a:xfrm>
            <a:off x="1608421" y="755954"/>
            <a:ext cx="4852957" cy="369332"/>
          </a:xfrm>
          <a:prstGeom prst="rect">
            <a:avLst/>
          </a:prstGeom>
          <a:noFill/>
        </p:spPr>
        <p:txBody>
          <a:bodyPr wrap="square" rtlCol="0">
            <a:spAutoFit/>
          </a:bodyPr>
          <a:lstStyle/>
          <a:p>
            <a:pPr lvl="0"/>
            <a:r>
              <a:rPr lang="en-US" dirty="0">
                <a:solidFill>
                  <a:srgbClr val="104C6F"/>
                </a:solidFill>
                <a:latin typeface="Century Gothic" panose="020B0502020202020204" pitchFamily="34" charset="0"/>
              </a:rPr>
              <a:t>Double-check before you screen share</a:t>
            </a:r>
          </a:p>
        </p:txBody>
      </p:sp>
      <p:sp>
        <p:nvSpPr>
          <p:cNvPr id="31" name="Rectangle 30">
            <a:extLst>
              <a:ext uri="{FF2B5EF4-FFF2-40B4-BE49-F238E27FC236}">
                <a16:creationId xmlns:a16="http://schemas.microsoft.com/office/drawing/2014/main" id="{2F19257A-6CFB-7F4B-A1A9-9E6BBAD0B9BF}"/>
              </a:ext>
            </a:extLst>
          </p:cNvPr>
          <p:cNvSpPr/>
          <p:nvPr/>
        </p:nvSpPr>
        <p:spPr>
          <a:xfrm>
            <a:off x="0" y="2957132"/>
            <a:ext cx="6858004" cy="22500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89903E8-F038-EE49-8396-D052968F1F1A}"/>
              </a:ext>
            </a:extLst>
          </p:cNvPr>
          <p:cNvSpPr txBox="1"/>
          <p:nvPr/>
        </p:nvSpPr>
        <p:spPr>
          <a:xfrm>
            <a:off x="94266" y="3032202"/>
            <a:ext cx="4852957" cy="369332"/>
          </a:xfrm>
          <a:prstGeom prst="rect">
            <a:avLst/>
          </a:prstGeom>
          <a:noFill/>
        </p:spPr>
        <p:txBody>
          <a:bodyPr wrap="square" rtlCol="0">
            <a:spAutoFit/>
          </a:bodyPr>
          <a:lstStyle/>
          <a:p>
            <a:pPr lvl="0"/>
            <a:r>
              <a:rPr lang="en-US" dirty="0">
                <a:solidFill>
                  <a:srgbClr val="104C6F"/>
                </a:solidFill>
                <a:latin typeface="Century Gothic" panose="020B0502020202020204" pitchFamily="34" charset="0"/>
              </a:rPr>
              <a:t>Clean up your background</a:t>
            </a:r>
          </a:p>
        </p:txBody>
      </p:sp>
      <p:cxnSp>
        <p:nvCxnSpPr>
          <p:cNvPr id="35" name="Straight Connector 34">
            <a:extLst>
              <a:ext uri="{FF2B5EF4-FFF2-40B4-BE49-F238E27FC236}">
                <a16:creationId xmlns:a16="http://schemas.microsoft.com/office/drawing/2014/main" id="{E2D09BD2-BC4C-7A44-842D-69A268399E1F}"/>
              </a:ext>
            </a:extLst>
          </p:cNvPr>
          <p:cNvCxnSpPr>
            <a:cxnSpLocks/>
          </p:cNvCxnSpPr>
          <p:nvPr/>
        </p:nvCxnSpPr>
        <p:spPr>
          <a:xfrm>
            <a:off x="4746754" y="3288329"/>
            <a:ext cx="5" cy="1761134"/>
          </a:xfrm>
          <a:prstGeom prst="line">
            <a:avLst/>
          </a:prstGeom>
        </p:spPr>
        <p:style>
          <a:lnRef idx="3">
            <a:schemeClr val="accent2"/>
          </a:lnRef>
          <a:fillRef idx="0">
            <a:schemeClr val="accent2"/>
          </a:fillRef>
          <a:effectRef idx="2">
            <a:schemeClr val="accent2"/>
          </a:effectRef>
          <a:fontRef idx="minor">
            <a:schemeClr val="tx1"/>
          </a:fontRef>
        </p:style>
      </p:cxnSp>
      <p:sp>
        <p:nvSpPr>
          <p:cNvPr id="45" name="TextBox 44">
            <a:extLst>
              <a:ext uri="{FF2B5EF4-FFF2-40B4-BE49-F238E27FC236}">
                <a16:creationId xmlns:a16="http://schemas.microsoft.com/office/drawing/2014/main" id="{DCBE76E2-3E55-4B44-95FB-1198D25D2AA8}"/>
              </a:ext>
            </a:extLst>
          </p:cNvPr>
          <p:cNvSpPr txBox="1"/>
          <p:nvPr/>
        </p:nvSpPr>
        <p:spPr>
          <a:xfrm>
            <a:off x="94262" y="3347073"/>
            <a:ext cx="4652497" cy="1719189"/>
          </a:xfrm>
          <a:prstGeom prst="rect">
            <a:avLst/>
          </a:prstGeom>
          <a:noFill/>
        </p:spPr>
        <p:txBody>
          <a:bodyPr wrap="square" rtlCol="0">
            <a:spAutoFit/>
          </a:bodyPr>
          <a:lstStyle/>
          <a:p>
            <a:pPr algn="just">
              <a:lnSpc>
                <a:spcPct val="150000"/>
              </a:lnSpc>
            </a:pPr>
            <a:r>
              <a:rPr lang="en-US" sz="1200" dirty="0">
                <a:latin typeface="Century Gothic" panose="020B0502020202020204" pitchFamily="34" charset="0"/>
              </a:rPr>
              <a:t>If you want to enable your webcam, be aware of what is behind you.  Ensure you do not have any sensitive or personal information or family members walking behind you during the call.  Some video conferencing software lets you set up your own virtual background or blur your background, so people cannot see what is behind you.</a:t>
            </a:r>
          </a:p>
        </p:txBody>
      </p:sp>
      <p:sp>
        <p:nvSpPr>
          <p:cNvPr id="32" name="Rectangle 31">
            <a:extLst>
              <a:ext uri="{FF2B5EF4-FFF2-40B4-BE49-F238E27FC236}">
                <a16:creationId xmlns:a16="http://schemas.microsoft.com/office/drawing/2014/main" id="{B3DFB787-BC7E-F448-A9DB-9373FA88A0E0}"/>
              </a:ext>
            </a:extLst>
          </p:cNvPr>
          <p:cNvSpPr/>
          <p:nvPr/>
        </p:nvSpPr>
        <p:spPr>
          <a:xfrm>
            <a:off x="5926" y="7109279"/>
            <a:ext cx="6858004" cy="18107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958EE6-7600-8840-9D88-580EC93CC5D5}"/>
              </a:ext>
            </a:extLst>
          </p:cNvPr>
          <p:cNvSpPr txBox="1"/>
          <p:nvPr/>
        </p:nvSpPr>
        <p:spPr>
          <a:xfrm>
            <a:off x="62922" y="7179697"/>
            <a:ext cx="4852957" cy="369332"/>
          </a:xfrm>
          <a:prstGeom prst="rect">
            <a:avLst/>
          </a:prstGeom>
          <a:noFill/>
        </p:spPr>
        <p:txBody>
          <a:bodyPr wrap="square" rtlCol="0">
            <a:spAutoFit/>
          </a:bodyPr>
          <a:lstStyle/>
          <a:p>
            <a:pPr lvl="0"/>
            <a:r>
              <a:rPr lang="en-US" dirty="0">
                <a:solidFill>
                  <a:srgbClr val="104C6F"/>
                </a:solidFill>
                <a:latin typeface="Century Gothic" panose="020B0502020202020204" pitchFamily="34" charset="0"/>
              </a:rPr>
              <a:t>Disable screenshots</a:t>
            </a:r>
          </a:p>
        </p:txBody>
      </p:sp>
      <p:cxnSp>
        <p:nvCxnSpPr>
          <p:cNvPr id="44" name="Straight Connector 43">
            <a:extLst>
              <a:ext uri="{FF2B5EF4-FFF2-40B4-BE49-F238E27FC236}">
                <a16:creationId xmlns:a16="http://schemas.microsoft.com/office/drawing/2014/main" id="{CEB36348-5556-C242-A5D7-EA8D32C722C5}"/>
              </a:ext>
            </a:extLst>
          </p:cNvPr>
          <p:cNvCxnSpPr>
            <a:cxnSpLocks/>
          </p:cNvCxnSpPr>
          <p:nvPr/>
        </p:nvCxnSpPr>
        <p:spPr>
          <a:xfrm>
            <a:off x="4752680" y="7186476"/>
            <a:ext cx="0" cy="1287732"/>
          </a:xfrm>
          <a:prstGeom prst="line">
            <a:avLst/>
          </a:prstGeom>
        </p:spPr>
        <p:style>
          <a:lnRef idx="3">
            <a:schemeClr val="accent2"/>
          </a:lnRef>
          <a:fillRef idx="0">
            <a:schemeClr val="accent2"/>
          </a:fillRef>
          <a:effectRef idx="2">
            <a:schemeClr val="accent2"/>
          </a:effectRef>
          <a:fontRef idx="minor">
            <a:schemeClr val="tx1"/>
          </a:fontRef>
        </p:style>
      </p:cxnSp>
      <p:sp>
        <p:nvSpPr>
          <p:cNvPr id="46" name="TextBox 45">
            <a:extLst>
              <a:ext uri="{FF2B5EF4-FFF2-40B4-BE49-F238E27FC236}">
                <a16:creationId xmlns:a16="http://schemas.microsoft.com/office/drawing/2014/main" id="{870CA598-ECFC-0A42-BE04-A8410C9E827C}"/>
              </a:ext>
            </a:extLst>
          </p:cNvPr>
          <p:cNvSpPr txBox="1"/>
          <p:nvPr/>
        </p:nvSpPr>
        <p:spPr>
          <a:xfrm>
            <a:off x="100188" y="7481877"/>
            <a:ext cx="4652497" cy="1442254"/>
          </a:xfrm>
          <a:prstGeom prst="rect">
            <a:avLst/>
          </a:prstGeom>
          <a:noFill/>
        </p:spPr>
        <p:txBody>
          <a:bodyPr wrap="square" rtlCol="0">
            <a:spAutoFit/>
          </a:bodyPr>
          <a:lstStyle/>
          <a:p>
            <a:pPr>
              <a:lnSpc>
                <a:spcPct val="150000"/>
              </a:lnSpc>
            </a:pPr>
            <a:r>
              <a:rPr lang="en-US" sz="1200" dirty="0">
                <a:latin typeface="Century Gothic" panose="020B0502020202020204" pitchFamily="34" charset="0"/>
              </a:rPr>
              <a:t>Do not take or share screenshots of the conference call, as you could accidentally share very sensitive information that should not be public.  As an organizer you may be able to disable anyone attending your conference from taking screenshots as well.</a:t>
            </a:r>
          </a:p>
        </p:txBody>
      </p:sp>
      <p:pic>
        <p:nvPicPr>
          <p:cNvPr id="48" name="Picture 47" descr="A close up of a logo&#10;&#10;Description automatically generated">
            <a:extLst>
              <a:ext uri="{FF2B5EF4-FFF2-40B4-BE49-F238E27FC236}">
                <a16:creationId xmlns:a16="http://schemas.microsoft.com/office/drawing/2014/main" id="{1601B440-54D1-2D4B-8157-BBAE3424C6F8}"/>
              </a:ext>
            </a:extLst>
          </p:cNvPr>
          <p:cNvPicPr>
            <a:picLocks noChangeAspect="1"/>
          </p:cNvPicPr>
          <p:nvPr/>
        </p:nvPicPr>
        <p:blipFill>
          <a:blip r:embed="rId2"/>
          <a:stretch>
            <a:fillRect/>
          </a:stretch>
        </p:blipFill>
        <p:spPr>
          <a:xfrm>
            <a:off x="5076785" y="7248113"/>
            <a:ext cx="1463040" cy="1463040"/>
          </a:xfrm>
          <a:prstGeom prst="rect">
            <a:avLst/>
          </a:prstGeom>
        </p:spPr>
      </p:pic>
      <p:sp>
        <p:nvSpPr>
          <p:cNvPr id="49" name="TextBox 48">
            <a:extLst>
              <a:ext uri="{FF2B5EF4-FFF2-40B4-BE49-F238E27FC236}">
                <a16:creationId xmlns:a16="http://schemas.microsoft.com/office/drawing/2014/main" id="{0778468A-A478-264F-A30E-03D4EDDB6E76}"/>
              </a:ext>
            </a:extLst>
          </p:cNvPr>
          <p:cNvSpPr txBox="1"/>
          <p:nvPr/>
        </p:nvSpPr>
        <p:spPr>
          <a:xfrm>
            <a:off x="1608419" y="5876458"/>
            <a:ext cx="5047488" cy="611193"/>
          </a:xfrm>
          <a:prstGeom prst="rect">
            <a:avLst/>
          </a:prstGeom>
          <a:noFill/>
        </p:spPr>
        <p:txBody>
          <a:bodyPr wrap="square" rtlCol="0">
            <a:spAutoFit/>
          </a:bodyPr>
          <a:lstStyle/>
          <a:p>
            <a:pPr lvl="0">
              <a:lnSpc>
                <a:spcPct val="150000"/>
              </a:lnSpc>
            </a:pPr>
            <a:r>
              <a:rPr lang="en-US" sz="1200" dirty="0">
                <a:latin typeface="Century Gothic" panose="020B0502020202020204" pitchFamily="34" charset="0"/>
              </a:rPr>
              <a:t>If you will be recording the event, make sure everyone on the call is aware you will be recording before you start..</a:t>
            </a:r>
          </a:p>
        </p:txBody>
      </p:sp>
      <p:cxnSp>
        <p:nvCxnSpPr>
          <p:cNvPr id="50" name="Straight Connector 49">
            <a:extLst>
              <a:ext uri="{FF2B5EF4-FFF2-40B4-BE49-F238E27FC236}">
                <a16:creationId xmlns:a16="http://schemas.microsoft.com/office/drawing/2014/main" id="{E4FA92EE-1611-894C-B4B5-4C7B9368E87F}"/>
              </a:ext>
            </a:extLst>
          </p:cNvPr>
          <p:cNvCxnSpPr>
            <a:cxnSpLocks/>
          </p:cNvCxnSpPr>
          <p:nvPr/>
        </p:nvCxnSpPr>
        <p:spPr>
          <a:xfrm>
            <a:off x="1541184" y="5647567"/>
            <a:ext cx="0" cy="1051064"/>
          </a:xfrm>
          <a:prstGeom prst="line">
            <a:avLst/>
          </a:prstGeom>
        </p:spPr>
        <p:style>
          <a:lnRef idx="3">
            <a:schemeClr val="accent2"/>
          </a:lnRef>
          <a:fillRef idx="0">
            <a:schemeClr val="accent2"/>
          </a:fillRef>
          <a:effectRef idx="2">
            <a:schemeClr val="accent2"/>
          </a:effectRef>
          <a:fontRef idx="minor">
            <a:schemeClr val="tx1"/>
          </a:fontRef>
        </p:style>
      </p:cxnSp>
      <p:sp>
        <p:nvSpPr>
          <p:cNvPr id="51" name="TextBox 50">
            <a:extLst>
              <a:ext uri="{FF2B5EF4-FFF2-40B4-BE49-F238E27FC236}">
                <a16:creationId xmlns:a16="http://schemas.microsoft.com/office/drawing/2014/main" id="{92C57413-2905-8648-9206-B99D64E905C2}"/>
              </a:ext>
            </a:extLst>
          </p:cNvPr>
          <p:cNvSpPr txBox="1"/>
          <p:nvPr/>
        </p:nvSpPr>
        <p:spPr>
          <a:xfrm>
            <a:off x="1608421" y="5568681"/>
            <a:ext cx="4852957" cy="369332"/>
          </a:xfrm>
          <a:prstGeom prst="rect">
            <a:avLst/>
          </a:prstGeom>
          <a:noFill/>
        </p:spPr>
        <p:txBody>
          <a:bodyPr wrap="square" rtlCol="0">
            <a:spAutoFit/>
          </a:bodyPr>
          <a:lstStyle/>
          <a:p>
            <a:pPr lvl="0"/>
            <a:r>
              <a:rPr lang="en-US" dirty="0">
                <a:solidFill>
                  <a:srgbClr val="104C6F"/>
                </a:solidFill>
                <a:latin typeface="Century Gothic" panose="020B0502020202020204" pitchFamily="34" charset="0"/>
              </a:rPr>
              <a:t>Inform if recording</a:t>
            </a:r>
          </a:p>
        </p:txBody>
      </p:sp>
      <p:pic>
        <p:nvPicPr>
          <p:cNvPr id="12" name="Graphic 11" descr="Video camera">
            <a:extLst>
              <a:ext uri="{FF2B5EF4-FFF2-40B4-BE49-F238E27FC236}">
                <a16:creationId xmlns:a16="http://schemas.microsoft.com/office/drawing/2014/main" id="{609B095F-3890-064B-A74B-C3670A1BA0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8" y="5375042"/>
            <a:ext cx="1463040" cy="1463040"/>
          </a:xfrm>
          <a:prstGeom prst="rect">
            <a:avLst/>
          </a:prstGeom>
        </p:spPr>
      </p:pic>
      <p:pic>
        <p:nvPicPr>
          <p:cNvPr id="3" name="Picture 2" descr="A close up of a logo&#10;&#10;Description automatically generated">
            <a:extLst>
              <a:ext uri="{FF2B5EF4-FFF2-40B4-BE49-F238E27FC236}">
                <a16:creationId xmlns:a16="http://schemas.microsoft.com/office/drawing/2014/main" id="{BF2C4D66-79F7-1A49-B06A-81CE61A0A8F5}"/>
              </a:ext>
            </a:extLst>
          </p:cNvPr>
          <p:cNvPicPr>
            <a:picLocks noChangeAspect="1"/>
          </p:cNvPicPr>
          <p:nvPr/>
        </p:nvPicPr>
        <p:blipFill>
          <a:blip r:embed="rId5"/>
          <a:stretch>
            <a:fillRect/>
          </a:stretch>
        </p:blipFill>
        <p:spPr>
          <a:xfrm>
            <a:off x="5097891" y="3288308"/>
            <a:ext cx="1408981" cy="1371600"/>
          </a:xfrm>
          <a:prstGeom prst="rect">
            <a:avLst/>
          </a:prstGeom>
        </p:spPr>
      </p:pic>
      <p:pic>
        <p:nvPicPr>
          <p:cNvPr id="7" name="Picture 6" descr="A close up of a sign&#10;&#10;Description automatically generated">
            <a:extLst>
              <a:ext uri="{FF2B5EF4-FFF2-40B4-BE49-F238E27FC236}">
                <a16:creationId xmlns:a16="http://schemas.microsoft.com/office/drawing/2014/main" id="{277752AA-D8D3-7044-A237-DE3A04F4050C}"/>
              </a:ext>
            </a:extLst>
          </p:cNvPr>
          <p:cNvPicPr>
            <a:picLocks noChangeAspect="1"/>
          </p:cNvPicPr>
          <p:nvPr/>
        </p:nvPicPr>
        <p:blipFill rotWithShape="1">
          <a:blip r:embed="rId6"/>
          <a:srcRect l="11810" t="17433" r="11809" b="16281"/>
          <a:stretch/>
        </p:blipFill>
        <p:spPr>
          <a:xfrm>
            <a:off x="66067" y="1096580"/>
            <a:ext cx="1475117" cy="1280160"/>
          </a:xfrm>
          <a:prstGeom prst="rect">
            <a:avLst/>
          </a:prstGeom>
        </p:spPr>
      </p:pic>
    </p:spTree>
    <p:extLst>
      <p:ext uri="{BB962C8B-B14F-4D97-AF65-F5344CB8AC3E}">
        <p14:creationId xmlns:p14="http://schemas.microsoft.com/office/powerpoint/2010/main" val="23716251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471</Words>
  <Application>Microsoft Macintosh PowerPoint</Application>
  <PresentationFormat>A4 Paper (210x297 mm)</PresentationFormat>
  <Paragraphs>22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Goetz, Danielle</dc:creator>
  <cp:lastModifiedBy>Lance Spitzner</cp:lastModifiedBy>
  <cp:revision>20</cp:revision>
  <dcterms:created xsi:type="dcterms:W3CDTF">2020-04-14T03:43:25Z</dcterms:created>
  <dcterms:modified xsi:type="dcterms:W3CDTF">2020-04-20T00:55:30Z</dcterms:modified>
</cp:coreProperties>
</file>